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8" r:id="rId2"/>
    <p:sldId id="273" r:id="rId3"/>
    <p:sldId id="274" r:id="rId4"/>
    <p:sldId id="272" r:id="rId5"/>
    <p:sldId id="259" r:id="rId6"/>
    <p:sldId id="275" r:id="rId7"/>
    <p:sldId id="276" r:id="rId8"/>
    <p:sldId id="277" r:id="rId9"/>
    <p:sldId id="278" r:id="rId10"/>
    <p:sldId id="279" r:id="rId11"/>
    <p:sldId id="280" r:id="rId12"/>
    <p:sldId id="281" r:id="rId13"/>
    <p:sldId id="284" r:id="rId14"/>
    <p:sldId id="283" r:id="rId15"/>
    <p:sldId id="28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7"/>
    <p:restoredTop sz="94780"/>
  </p:normalViewPr>
  <p:slideViewPr>
    <p:cSldViewPr snapToGrid="0">
      <p:cViewPr varScale="1">
        <p:scale>
          <a:sx n="139" d="100"/>
          <a:sy n="139" d="100"/>
        </p:scale>
        <p:origin x="14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A59E2C-CA06-CE4A-9238-EF55B17CF647}" type="datetimeFigureOut">
              <a:rPr lang="en-US" smtClean="0"/>
              <a:t>12/18/23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0EAAC4-9E8F-BF46-9953-E4F2EB1036F7}" type="slidenum">
              <a:rPr lang="en-US" smtClean="0"/>
              <a:t>‹#›</a:t>
            </a:fld>
            <a:endParaRPr lang="en-US" dirty="0"/>
          </a:p>
        </p:txBody>
      </p:sp>
    </p:spTree>
    <p:extLst>
      <p:ext uri="{BB962C8B-B14F-4D97-AF65-F5344CB8AC3E}">
        <p14:creationId xmlns:p14="http://schemas.microsoft.com/office/powerpoint/2010/main" val="1950117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930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032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5812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1976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905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3401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7173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282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3913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934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0583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8013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A1C6-2FFE-C4A9-5933-8196D167DE1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2844918-0EBA-3EE9-0739-D1E9BE9FD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ED57DCE-67CC-63D0-C98B-A31179A19B0D}"/>
              </a:ext>
            </a:extLst>
          </p:cNvPr>
          <p:cNvSpPr>
            <a:spLocks noGrp="1"/>
          </p:cNvSpPr>
          <p:nvPr>
            <p:ph type="dt" sz="half" idx="10"/>
          </p:nvPr>
        </p:nvSpPr>
        <p:spPr/>
        <p:txBody>
          <a:bodyPr/>
          <a:lstStyle/>
          <a:p>
            <a:fld id="{4E2AD057-3CA0-404E-A708-F36A7DD1B8DF}" type="datetimeFigureOut">
              <a:rPr lang="en-US" smtClean="0"/>
              <a:t>12/18/23</a:t>
            </a:fld>
            <a:endParaRPr lang="en-US" dirty="0"/>
          </a:p>
        </p:txBody>
      </p:sp>
      <p:sp>
        <p:nvSpPr>
          <p:cNvPr id="5" name="Footer Placeholder 4">
            <a:extLst>
              <a:ext uri="{FF2B5EF4-FFF2-40B4-BE49-F238E27FC236}">
                <a16:creationId xmlns:a16="http://schemas.microsoft.com/office/drawing/2014/main" id="{BE54BB4B-0E78-F959-E788-0F6EC46326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C083F45-0039-0101-FB0F-D1A0443B6B59}"/>
              </a:ext>
            </a:extLst>
          </p:cNvPr>
          <p:cNvSpPr>
            <a:spLocks noGrp="1"/>
          </p:cNvSpPr>
          <p:nvPr>
            <p:ph type="sldNum" sz="quarter" idx="12"/>
          </p:nvPr>
        </p:nvSpPr>
        <p:spPr/>
        <p:txBody>
          <a:bodyPr/>
          <a:lstStyle/>
          <a:p>
            <a:fld id="{F7CAECCA-170F-3C48-A368-D70C0767C868}" type="slidenum">
              <a:rPr lang="en-US" smtClean="0"/>
              <a:t>‹#›</a:t>
            </a:fld>
            <a:endParaRPr lang="en-US" dirty="0"/>
          </a:p>
        </p:txBody>
      </p:sp>
    </p:spTree>
    <p:extLst>
      <p:ext uri="{BB962C8B-B14F-4D97-AF65-F5344CB8AC3E}">
        <p14:creationId xmlns:p14="http://schemas.microsoft.com/office/powerpoint/2010/main" val="2243541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68C8-EB85-2E12-5F4F-2BEED4565AE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B022B01-5CFA-C1C7-71C8-56CD65CE1B5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8B3F7D-5BC6-42C8-6E15-5FDCEBCB685E}"/>
              </a:ext>
            </a:extLst>
          </p:cNvPr>
          <p:cNvSpPr>
            <a:spLocks noGrp="1"/>
          </p:cNvSpPr>
          <p:nvPr>
            <p:ph type="dt" sz="half" idx="10"/>
          </p:nvPr>
        </p:nvSpPr>
        <p:spPr/>
        <p:txBody>
          <a:bodyPr/>
          <a:lstStyle/>
          <a:p>
            <a:fld id="{4E2AD057-3CA0-404E-A708-F36A7DD1B8DF}" type="datetimeFigureOut">
              <a:rPr lang="en-US" smtClean="0"/>
              <a:t>12/18/23</a:t>
            </a:fld>
            <a:endParaRPr lang="en-US" dirty="0"/>
          </a:p>
        </p:txBody>
      </p:sp>
      <p:sp>
        <p:nvSpPr>
          <p:cNvPr id="5" name="Footer Placeholder 4">
            <a:extLst>
              <a:ext uri="{FF2B5EF4-FFF2-40B4-BE49-F238E27FC236}">
                <a16:creationId xmlns:a16="http://schemas.microsoft.com/office/drawing/2014/main" id="{3A3285B7-F777-DD1E-1564-20DADCF4E7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172022-B19B-9A82-1691-00D3019EDBA1}"/>
              </a:ext>
            </a:extLst>
          </p:cNvPr>
          <p:cNvSpPr>
            <a:spLocks noGrp="1"/>
          </p:cNvSpPr>
          <p:nvPr>
            <p:ph type="sldNum" sz="quarter" idx="12"/>
          </p:nvPr>
        </p:nvSpPr>
        <p:spPr/>
        <p:txBody>
          <a:bodyPr/>
          <a:lstStyle/>
          <a:p>
            <a:fld id="{F7CAECCA-170F-3C48-A368-D70C0767C868}" type="slidenum">
              <a:rPr lang="en-US" smtClean="0"/>
              <a:t>‹#›</a:t>
            </a:fld>
            <a:endParaRPr lang="en-US" dirty="0"/>
          </a:p>
        </p:txBody>
      </p:sp>
    </p:spTree>
    <p:extLst>
      <p:ext uri="{BB962C8B-B14F-4D97-AF65-F5344CB8AC3E}">
        <p14:creationId xmlns:p14="http://schemas.microsoft.com/office/powerpoint/2010/main" val="2501876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658B1C-6815-0895-EEE7-AEB61110267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0D944-F307-B148-FCBC-698956CE56D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9A9FACE-BDF2-3721-70D4-E99BE0EF177F}"/>
              </a:ext>
            </a:extLst>
          </p:cNvPr>
          <p:cNvSpPr>
            <a:spLocks noGrp="1"/>
          </p:cNvSpPr>
          <p:nvPr>
            <p:ph type="dt" sz="half" idx="10"/>
          </p:nvPr>
        </p:nvSpPr>
        <p:spPr/>
        <p:txBody>
          <a:bodyPr/>
          <a:lstStyle/>
          <a:p>
            <a:fld id="{4E2AD057-3CA0-404E-A708-F36A7DD1B8DF}" type="datetimeFigureOut">
              <a:rPr lang="en-US" smtClean="0"/>
              <a:t>12/18/23</a:t>
            </a:fld>
            <a:endParaRPr lang="en-US" dirty="0"/>
          </a:p>
        </p:txBody>
      </p:sp>
      <p:sp>
        <p:nvSpPr>
          <p:cNvPr id="5" name="Footer Placeholder 4">
            <a:extLst>
              <a:ext uri="{FF2B5EF4-FFF2-40B4-BE49-F238E27FC236}">
                <a16:creationId xmlns:a16="http://schemas.microsoft.com/office/drawing/2014/main" id="{1387670E-A996-0D21-4E78-5EBCA6739F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16BF1B-6E92-4A5B-9DDA-B764243D44CC}"/>
              </a:ext>
            </a:extLst>
          </p:cNvPr>
          <p:cNvSpPr>
            <a:spLocks noGrp="1"/>
          </p:cNvSpPr>
          <p:nvPr>
            <p:ph type="sldNum" sz="quarter" idx="12"/>
          </p:nvPr>
        </p:nvSpPr>
        <p:spPr/>
        <p:txBody>
          <a:bodyPr/>
          <a:lstStyle/>
          <a:p>
            <a:fld id="{F7CAECCA-170F-3C48-A368-D70C0767C868}" type="slidenum">
              <a:rPr lang="en-US" smtClean="0"/>
              <a:t>‹#›</a:t>
            </a:fld>
            <a:endParaRPr lang="en-US" dirty="0"/>
          </a:p>
        </p:txBody>
      </p:sp>
    </p:spTree>
    <p:extLst>
      <p:ext uri="{BB962C8B-B14F-4D97-AF65-F5344CB8AC3E}">
        <p14:creationId xmlns:p14="http://schemas.microsoft.com/office/powerpoint/2010/main" val="3756411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1"/>
        <p:cNvGrpSpPr/>
        <p:nvPr/>
      </p:nvGrpSpPr>
      <p:grpSpPr>
        <a:xfrm>
          <a:off x="0" y="0"/>
          <a:ext cx="0" cy="0"/>
          <a:chOff x="0" y="0"/>
          <a:chExt cx="0" cy="0"/>
        </a:xfrm>
      </p:grpSpPr>
      <p:pic>
        <p:nvPicPr>
          <p:cNvPr id="12" name="Google Shape;12;p2" descr="Background pattern&#10;&#10;Description automatically generated"/>
          <p:cNvPicPr preferRelativeResize="0"/>
          <p:nvPr/>
        </p:nvPicPr>
        <p:blipFill rotWithShape="1">
          <a:blip r:embed="rId2">
            <a:alphaModFix/>
          </a:blip>
          <a:srcRect/>
          <a:stretch/>
        </p:blipFill>
        <p:spPr>
          <a:xfrm>
            <a:off x="-49200" y="-27675"/>
            <a:ext cx="12290400" cy="6913350"/>
          </a:xfrm>
          <a:prstGeom prst="rect">
            <a:avLst/>
          </a:prstGeom>
          <a:noFill/>
          <a:ln>
            <a:noFill/>
          </a:ln>
        </p:spPr>
      </p:pic>
      <p:sp>
        <p:nvSpPr>
          <p:cNvPr id="13" name="Google Shape;13;p2"/>
          <p:cNvSpPr txBox="1">
            <a:spLocks noGrp="1"/>
          </p:cNvSpPr>
          <p:nvPr>
            <p:ph type="title"/>
          </p:nvPr>
        </p:nvSpPr>
        <p:spPr>
          <a:xfrm>
            <a:off x="3856181" y="2473476"/>
            <a:ext cx="7196668" cy="191104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4800"/>
              <a:buFont typeface="Play"/>
              <a:buNone/>
              <a:defRPr sz="4800" b="1"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3310977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151906" y="368099"/>
            <a:ext cx="8668988" cy="96874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4B378C"/>
              </a:buClr>
              <a:buSzPts val="4000"/>
              <a:buFont typeface="Play"/>
              <a:buNone/>
              <a:defRPr sz="4000" b="0" i="0" u="none" strike="noStrike" cap="none">
                <a:solidFill>
                  <a:srgbClr val="4B378C"/>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3"/>
          <p:cNvSpPr txBox="1">
            <a:spLocks noGrp="1"/>
          </p:cNvSpPr>
          <p:nvPr>
            <p:ph type="body" idx="1"/>
          </p:nvPr>
        </p:nvSpPr>
        <p:spPr>
          <a:xfrm>
            <a:off x="178130" y="1785395"/>
            <a:ext cx="11792197" cy="4841035"/>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560"/>
              </a:spcBef>
              <a:spcAft>
                <a:spcPts val="0"/>
              </a:spcAft>
              <a:buClr>
                <a:srgbClr val="4B378C"/>
              </a:buClr>
              <a:buSzPts val="2800"/>
              <a:buFont typeface="Arial"/>
              <a:buChar char="•"/>
              <a:defRPr sz="2800" b="0" i="0" u="none" strike="noStrike" cap="none">
                <a:solidFill>
                  <a:srgbClr val="4B378C"/>
                </a:solidFill>
                <a:latin typeface="Play"/>
                <a:ea typeface="Play"/>
                <a:cs typeface="Play"/>
                <a:sym typeface="Play"/>
              </a:defRPr>
            </a:lvl1pPr>
            <a:lvl2pPr marL="914400" marR="0" lvl="1" indent="-381000" algn="l" rtl="0">
              <a:spcBef>
                <a:spcPts val="480"/>
              </a:spcBef>
              <a:spcAft>
                <a:spcPts val="0"/>
              </a:spcAft>
              <a:buClr>
                <a:srgbClr val="4B378C"/>
              </a:buClr>
              <a:buSzPts val="2400"/>
              <a:buFont typeface="Arial"/>
              <a:buChar char="–"/>
              <a:defRPr sz="2400" b="0" i="0" u="none" strike="noStrike" cap="none">
                <a:solidFill>
                  <a:srgbClr val="4B378C"/>
                </a:solidFill>
                <a:latin typeface="Play"/>
                <a:ea typeface="Play"/>
                <a:cs typeface="Play"/>
                <a:sym typeface="Play"/>
              </a:defRPr>
            </a:lvl2pPr>
            <a:lvl3pPr marL="1371600" marR="0" lvl="2" indent="-355600" algn="l" rtl="0">
              <a:spcBef>
                <a:spcPts val="400"/>
              </a:spcBef>
              <a:spcAft>
                <a:spcPts val="0"/>
              </a:spcAft>
              <a:buClr>
                <a:srgbClr val="4B378C"/>
              </a:buClr>
              <a:buSzPts val="2000"/>
              <a:buFont typeface="Arial"/>
              <a:buChar char="•"/>
              <a:defRPr sz="2000" b="0" i="0" u="none" strike="noStrike" cap="none">
                <a:solidFill>
                  <a:srgbClr val="4B378C"/>
                </a:solidFill>
                <a:latin typeface="Play"/>
                <a:ea typeface="Play"/>
                <a:cs typeface="Play"/>
                <a:sym typeface="Play"/>
              </a:defRPr>
            </a:lvl3pPr>
            <a:lvl4pPr marL="1828800" marR="0" lvl="3" indent="-342900" algn="l" rtl="0">
              <a:spcBef>
                <a:spcPts val="360"/>
              </a:spcBef>
              <a:spcAft>
                <a:spcPts val="0"/>
              </a:spcAft>
              <a:buClr>
                <a:srgbClr val="4B378C"/>
              </a:buClr>
              <a:buSzPts val="1800"/>
              <a:buFont typeface="Arial"/>
              <a:buChar char="–"/>
              <a:defRPr sz="1800" b="0" i="0" u="none" strike="noStrike" cap="none">
                <a:solidFill>
                  <a:srgbClr val="4B378C"/>
                </a:solidFill>
                <a:latin typeface="Play"/>
                <a:ea typeface="Play"/>
                <a:cs typeface="Play"/>
                <a:sym typeface="Play"/>
              </a:defRPr>
            </a:lvl4pPr>
            <a:lvl5pPr marL="2286000" marR="0" lvl="4" indent="-342900" algn="l" rtl="0">
              <a:spcBef>
                <a:spcPts val="360"/>
              </a:spcBef>
              <a:spcAft>
                <a:spcPts val="0"/>
              </a:spcAft>
              <a:buClr>
                <a:srgbClr val="4B378C"/>
              </a:buClr>
              <a:buSzPts val="1800"/>
              <a:buFont typeface="Arial"/>
              <a:buChar char="»"/>
              <a:defRPr sz="1800" b="0" i="0" u="none" strike="noStrike" cap="none">
                <a:solidFill>
                  <a:srgbClr val="4B378C"/>
                </a:solidFill>
                <a:latin typeface="Play"/>
                <a:ea typeface="Play"/>
                <a:cs typeface="Play"/>
                <a:sym typeface="Play"/>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61063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lain background layout">
  <p:cSld name="Plain background layout">
    <p:spTree>
      <p:nvGrpSpPr>
        <p:cNvPr id="1" name="Shape 17"/>
        <p:cNvGrpSpPr/>
        <p:nvPr/>
      </p:nvGrpSpPr>
      <p:grpSpPr>
        <a:xfrm>
          <a:off x="0" y="0"/>
          <a:ext cx="0" cy="0"/>
          <a:chOff x="0" y="0"/>
          <a:chExt cx="0" cy="0"/>
        </a:xfrm>
      </p:grpSpPr>
      <p:pic>
        <p:nvPicPr>
          <p:cNvPr id="18" name="Google Shape;18;p4" descr="A picture containing background pattern&#10;&#10;Description automatically generated"/>
          <p:cNvPicPr preferRelativeResize="0"/>
          <p:nvPr/>
        </p:nvPicPr>
        <p:blipFill rotWithShape="1">
          <a:blip r:embed="rId2">
            <a:alphaModFix/>
          </a:blip>
          <a:srcRect/>
          <a:stretch/>
        </p:blipFill>
        <p:spPr>
          <a:xfrm>
            <a:off x="-49200" y="-27675"/>
            <a:ext cx="12290400" cy="6913350"/>
          </a:xfrm>
          <a:prstGeom prst="rect">
            <a:avLst/>
          </a:prstGeom>
          <a:noFill/>
          <a:ln>
            <a:noFill/>
          </a:ln>
        </p:spPr>
      </p:pic>
      <p:sp>
        <p:nvSpPr>
          <p:cNvPr id="19" name="Google Shape;19;p4"/>
          <p:cNvSpPr txBox="1">
            <a:spLocks noGrp="1"/>
          </p:cNvSpPr>
          <p:nvPr>
            <p:ph type="title"/>
          </p:nvPr>
        </p:nvSpPr>
        <p:spPr>
          <a:xfrm>
            <a:off x="1151906" y="368099"/>
            <a:ext cx="8668988" cy="96874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4B378C"/>
              </a:buClr>
              <a:buSzPts val="4000"/>
              <a:buFont typeface="Play"/>
              <a:buNone/>
              <a:defRPr sz="4000" b="0" i="0" u="none" strike="noStrike" cap="none">
                <a:solidFill>
                  <a:srgbClr val="4B378C"/>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4"/>
          <p:cNvSpPr txBox="1">
            <a:spLocks noGrp="1"/>
          </p:cNvSpPr>
          <p:nvPr>
            <p:ph type="body" idx="1"/>
          </p:nvPr>
        </p:nvSpPr>
        <p:spPr>
          <a:xfrm>
            <a:off x="178130" y="1785395"/>
            <a:ext cx="11792197" cy="4841035"/>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560"/>
              </a:spcBef>
              <a:spcAft>
                <a:spcPts val="0"/>
              </a:spcAft>
              <a:buClr>
                <a:srgbClr val="4B378C"/>
              </a:buClr>
              <a:buSzPts val="2800"/>
              <a:buFont typeface="Arial"/>
              <a:buChar char="•"/>
              <a:defRPr sz="2800" b="0" i="0" u="none" strike="noStrike" cap="none">
                <a:solidFill>
                  <a:srgbClr val="4B378C"/>
                </a:solidFill>
                <a:latin typeface="Play"/>
                <a:ea typeface="Play"/>
                <a:cs typeface="Play"/>
                <a:sym typeface="Play"/>
              </a:defRPr>
            </a:lvl1pPr>
            <a:lvl2pPr marL="914400" marR="0" lvl="1" indent="-381000" algn="l" rtl="0">
              <a:spcBef>
                <a:spcPts val="480"/>
              </a:spcBef>
              <a:spcAft>
                <a:spcPts val="0"/>
              </a:spcAft>
              <a:buClr>
                <a:srgbClr val="4B378C"/>
              </a:buClr>
              <a:buSzPts val="2400"/>
              <a:buFont typeface="Arial"/>
              <a:buChar char="–"/>
              <a:defRPr sz="2400" b="0" i="0" u="none" strike="noStrike" cap="none">
                <a:solidFill>
                  <a:srgbClr val="4B378C"/>
                </a:solidFill>
                <a:latin typeface="Play"/>
                <a:ea typeface="Play"/>
                <a:cs typeface="Play"/>
                <a:sym typeface="Play"/>
              </a:defRPr>
            </a:lvl2pPr>
            <a:lvl3pPr marL="1371600" marR="0" lvl="2" indent="-355600" algn="l" rtl="0">
              <a:spcBef>
                <a:spcPts val="400"/>
              </a:spcBef>
              <a:spcAft>
                <a:spcPts val="0"/>
              </a:spcAft>
              <a:buClr>
                <a:srgbClr val="4B378C"/>
              </a:buClr>
              <a:buSzPts val="2000"/>
              <a:buFont typeface="Arial"/>
              <a:buChar char="•"/>
              <a:defRPr sz="2000" b="0" i="0" u="none" strike="noStrike" cap="none">
                <a:solidFill>
                  <a:srgbClr val="4B378C"/>
                </a:solidFill>
                <a:latin typeface="Play"/>
                <a:ea typeface="Play"/>
                <a:cs typeface="Play"/>
                <a:sym typeface="Play"/>
              </a:defRPr>
            </a:lvl3pPr>
            <a:lvl4pPr marL="1828800" marR="0" lvl="3" indent="-342900" algn="l" rtl="0">
              <a:spcBef>
                <a:spcPts val="360"/>
              </a:spcBef>
              <a:spcAft>
                <a:spcPts val="0"/>
              </a:spcAft>
              <a:buClr>
                <a:srgbClr val="4B378C"/>
              </a:buClr>
              <a:buSzPts val="1800"/>
              <a:buFont typeface="Arial"/>
              <a:buChar char="–"/>
              <a:defRPr sz="1800" b="0" i="0" u="none" strike="noStrike" cap="none">
                <a:solidFill>
                  <a:srgbClr val="4B378C"/>
                </a:solidFill>
                <a:latin typeface="Play"/>
                <a:ea typeface="Play"/>
                <a:cs typeface="Play"/>
                <a:sym typeface="Play"/>
              </a:defRPr>
            </a:lvl4pPr>
            <a:lvl5pPr marL="2286000" marR="0" lvl="4" indent="-342900" algn="l" rtl="0">
              <a:spcBef>
                <a:spcPts val="360"/>
              </a:spcBef>
              <a:spcAft>
                <a:spcPts val="0"/>
              </a:spcAft>
              <a:buClr>
                <a:srgbClr val="4B378C"/>
              </a:buClr>
              <a:buSzPts val="1800"/>
              <a:buFont typeface="Arial"/>
              <a:buChar char="»"/>
              <a:defRPr sz="1800" b="0" i="0" u="none" strike="noStrike" cap="none">
                <a:solidFill>
                  <a:srgbClr val="4B378C"/>
                </a:solidFill>
                <a:latin typeface="Play"/>
                <a:ea typeface="Play"/>
                <a:cs typeface="Play"/>
                <a:sym typeface="Play"/>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87161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ark option - 1 column">
  <p:cSld name="Dark option - 1 column">
    <p:spTree>
      <p:nvGrpSpPr>
        <p:cNvPr id="1" name="Shape 21"/>
        <p:cNvGrpSpPr/>
        <p:nvPr/>
      </p:nvGrpSpPr>
      <p:grpSpPr>
        <a:xfrm>
          <a:off x="0" y="0"/>
          <a:ext cx="0" cy="0"/>
          <a:chOff x="0" y="0"/>
          <a:chExt cx="0" cy="0"/>
        </a:xfrm>
      </p:grpSpPr>
      <p:pic>
        <p:nvPicPr>
          <p:cNvPr id="22" name="Google Shape;22;p5" descr="Shape, background pattern&#10;&#10;Description automatically generated"/>
          <p:cNvPicPr preferRelativeResize="0"/>
          <p:nvPr/>
        </p:nvPicPr>
        <p:blipFill rotWithShape="1">
          <a:blip r:embed="rId2">
            <a:alphaModFix/>
          </a:blip>
          <a:srcRect/>
          <a:stretch/>
        </p:blipFill>
        <p:spPr>
          <a:xfrm>
            <a:off x="-49200" y="-27675"/>
            <a:ext cx="12290400" cy="6913350"/>
          </a:xfrm>
          <a:prstGeom prst="rect">
            <a:avLst/>
          </a:prstGeom>
          <a:noFill/>
          <a:ln>
            <a:noFill/>
          </a:ln>
        </p:spPr>
      </p:pic>
      <p:sp>
        <p:nvSpPr>
          <p:cNvPr id="23" name="Google Shape;23;p5"/>
          <p:cNvSpPr txBox="1">
            <a:spLocks noGrp="1"/>
          </p:cNvSpPr>
          <p:nvPr>
            <p:ph type="title"/>
          </p:nvPr>
        </p:nvSpPr>
        <p:spPr>
          <a:xfrm>
            <a:off x="1151906" y="368099"/>
            <a:ext cx="8668988" cy="96874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4000"/>
              <a:buFont typeface="Play"/>
              <a:buNone/>
              <a:defRPr sz="40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5"/>
          <p:cNvSpPr txBox="1">
            <a:spLocks noGrp="1"/>
          </p:cNvSpPr>
          <p:nvPr>
            <p:ph type="body" idx="1"/>
          </p:nvPr>
        </p:nvSpPr>
        <p:spPr>
          <a:xfrm>
            <a:off x="178130" y="1785395"/>
            <a:ext cx="11792197" cy="4841035"/>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560"/>
              </a:spcBef>
              <a:spcAft>
                <a:spcPts val="0"/>
              </a:spcAft>
              <a:buClr>
                <a:schemeClr val="lt1"/>
              </a:buClr>
              <a:buSzPts val="2800"/>
              <a:buFont typeface="Arial"/>
              <a:buChar char="•"/>
              <a:defRPr sz="2800" b="0" i="0" u="none" strike="noStrike" cap="none">
                <a:solidFill>
                  <a:schemeClr val="lt1"/>
                </a:solidFill>
                <a:latin typeface="Play"/>
                <a:ea typeface="Play"/>
                <a:cs typeface="Play"/>
                <a:sym typeface="Play"/>
              </a:defRPr>
            </a:lvl1pPr>
            <a:lvl2pPr marL="914400" marR="0" lvl="1" indent="-381000" algn="l" rtl="0">
              <a:spcBef>
                <a:spcPts val="480"/>
              </a:spcBef>
              <a:spcAft>
                <a:spcPts val="0"/>
              </a:spcAft>
              <a:buClr>
                <a:schemeClr val="lt1"/>
              </a:buClr>
              <a:buSzPts val="2400"/>
              <a:buFont typeface="Arial"/>
              <a:buChar char="–"/>
              <a:defRPr sz="2400" b="0" i="0" u="none" strike="noStrike" cap="none">
                <a:solidFill>
                  <a:schemeClr val="lt1"/>
                </a:solidFill>
                <a:latin typeface="Play"/>
                <a:ea typeface="Play"/>
                <a:cs typeface="Play"/>
                <a:sym typeface="Play"/>
              </a:defRPr>
            </a:lvl2pPr>
            <a:lvl3pPr marL="1371600" marR="0" lvl="2" indent="-355600" algn="l" rtl="0">
              <a:spcBef>
                <a:spcPts val="400"/>
              </a:spcBef>
              <a:spcAft>
                <a:spcPts val="0"/>
              </a:spcAft>
              <a:buClr>
                <a:schemeClr val="lt1"/>
              </a:buClr>
              <a:buSzPts val="2000"/>
              <a:buFont typeface="Arial"/>
              <a:buChar char="•"/>
              <a:defRPr sz="2000" b="0" i="0" u="none" strike="noStrike" cap="none">
                <a:solidFill>
                  <a:schemeClr val="lt1"/>
                </a:solidFill>
                <a:latin typeface="Play"/>
                <a:ea typeface="Play"/>
                <a:cs typeface="Play"/>
                <a:sym typeface="Play"/>
              </a:defRPr>
            </a:lvl3pPr>
            <a:lvl4pPr marL="1828800" marR="0" lvl="3" indent="-342900" algn="l" rtl="0">
              <a:spcBef>
                <a:spcPts val="360"/>
              </a:spcBef>
              <a:spcAft>
                <a:spcPts val="0"/>
              </a:spcAft>
              <a:buClr>
                <a:schemeClr val="lt1"/>
              </a:buClr>
              <a:buSzPts val="1800"/>
              <a:buFont typeface="Arial"/>
              <a:buChar char="–"/>
              <a:defRPr sz="1800" b="0" i="0" u="none" strike="noStrike" cap="none">
                <a:solidFill>
                  <a:schemeClr val="lt1"/>
                </a:solidFill>
                <a:latin typeface="Play"/>
                <a:ea typeface="Play"/>
                <a:cs typeface="Play"/>
                <a:sym typeface="Play"/>
              </a:defRPr>
            </a:lvl4pPr>
            <a:lvl5pPr marL="2286000" marR="0" lvl="4" indent="-342900" algn="l" rtl="0">
              <a:spcBef>
                <a:spcPts val="360"/>
              </a:spcBef>
              <a:spcAft>
                <a:spcPts val="0"/>
              </a:spcAft>
              <a:buClr>
                <a:schemeClr val="lt1"/>
              </a:buClr>
              <a:buSzPts val="1800"/>
              <a:buFont typeface="Arial"/>
              <a:buChar char="»"/>
              <a:defRPr sz="1800" b="0" i="0" u="none" strike="noStrike" cap="none">
                <a:solidFill>
                  <a:schemeClr val="lt1"/>
                </a:solidFill>
                <a:latin typeface="Play"/>
                <a:ea typeface="Play"/>
                <a:cs typeface="Play"/>
                <a:sym typeface="Play"/>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9644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21D25-F7AE-6078-1A26-D0686F4B2A3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114F58C-D37A-1FF0-95EC-A64BAC091D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CB348F-41F4-5ADE-00D9-98803C0954F6}"/>
              </a:ext>
            </a:extLst>
          </p:cNvPr>
          <p:cNvSpPr>
            <a:spLocks noGrp="1"/>
          </p:cNvSpPr>
          <p:nvPr>
            <p:ph type="dt" sz="half" idx="10"/>
          </p:nvPr>
        </p:nvSpPr>
        <p:spPr/>
        <p:txBody>
          <a:bodyPr/>
          <a:lstStyle/>
          <a:p>
            <a:fld id="{4E2AD057-3CA0-404E-A708-F36A7DD1B8DF}" type="datetimeFigureOut">
              <a:rPr lang="en-US" smtClean="0"/>
              <a:t>12/18/23</a:t>
            </a:fld>
            <a:endParaRPr lang="en-US" dirty="0"/>
          </a:p>
        </p:txBody>
      </p:sp>
      <p:sp>
        <p:nvSpPr>
          <p:cNvPr id="5" name="Footer Placeholder 4">
            <a:extLst>
              <a:ext uri="{FF2B5EF4-FFF2-40B4-BE49-F238E27FC236}">
                <a16:creationId xmlns:a16="http://schemas.microsoft.com/office/drawing/2014/main" id="{DED6D946-EA07-61D4-C6FE-1114070489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947B8C-CF3B-9410-085C-B9439767A19A}"/>
              </a:ext>
            </a:extLst>
          </p:cNvPr>
          <p:cNvSpPr>
            <a:spLocks noGrp="1"/>
          </p:cNvSpPr>
          <p:nvPr>
            <p:ph type="sldNum" sz="quarter" idx="12"/>
          </p:nvPr>
        </p:nvSpPr>
        <p:spPr/>
        <p:txBody>
          <a:bodyPr/>
          <a:lstStyle/>
          <a:p>
            <a:fld id="{F7CAECCA-170F-3C48-A368-D70C0767C868}" type="slidenum">
              <a:rPr lang="en-US" smtClean="0"/>
              <a:t>‹#›</a:t>
            </a:fld>
            <a:endParaRPr lang="en-US" dirty="0"/>
          </a:p>
        </p:txBody>
      </p:sp>
    </p:spTree>
    <p:extLst>
      <p:ext uri="{BB962C8B-B14F-4D97-AF65-F5344CB8AC3E}">
        <p14:creationId xmlns:p14="http://schemas.microsoft.com/office/powerpoint/2010/main" val="3687692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CF3B-C7A8-14E2-1198-CDD4FA58FF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A9E9BA0-2360-CF64-3318-3856EB6304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480FCB-3FC8-2C24-EB07-30668EBC1F3E}"/>
              </a:ext>
            </a:extLst>
          </p:cNvPr>
          <p:cNvSpPr>
            <a:spLocks noGrp="1"/>
          </p:cNvSpPr>
          <p:nvPr>
            <p:ph type="dt" sz="half" idx="10"/>
          </p:nvPr>
        </p:nvSpPr>
        <p:spPr/>
        <p:txBody>
          <a:bodyPr/>
          <a:lstStyle/>
          <a:p>
            <a:fld id="{4E2AD057-3CA0-404E-A708-F36A7DD1B8DF}" type="datetimeFigureOut">
              <a:rPr lang="en-US" smtClean="0"/>
              <a:t>12/18/23</a:t>
            </a:fld>
            <a:endParaRPr lang="en-US" dirty="0"/>
          </a:p>
        </p:txBody>
      </p:sp>
      <p:sp>
        <p:nvSpPr>
          <p:cNvPr id="5" name="Footer Placeholder 4">
            <a:extLst>
              <a:ext uri="{FF2B5EF4-FFF2-40B4-BE49-F238E27FC236}">
                <a16:creationId xmlns:a16="http://schemas.microsoft.com/office/drawing/2014/main" id="{047E0F0F-97A9-2933-83AB-E2ACCA8F86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97E0046-35FB-5894-AFF6-1B3CE12365C1}"/>
              </a:ext>
            </a:extLst>
          </p:cNvPr>
          <p:cNvSpPr>
            <a:spLocks noGrp="1"/>
          </p:cNvSpPr>
          <p:nvPr>
            <p:ph type="sldNum" sz="quarter" idx="12"/>
          </p:nvPr>
        </p:nvSpPr>
        <p:spPr/>
        <p:txBody>
          <a:bodyPr/>
          <a:lstStyle/>
          <a:p>
            <a:fld id="{F7CAECCA-170F-3C48-A368-D70C0767C868}" type="slidenum">
              <a:rPr lang="en-US" smtClean="0"/>
              <a:t>‹#›</a:t>
            </a:fld>
            <a:endParaRPr lang="en-US" dirty="0"/>
          </a:p>
        </p:txBody>
      </p:sp>
    </p:spTree>
    <p:extLst>
      <p:ext uri="{BB962C8B-B14F-4D97-AF65-F5344CB8AC3E}">
        <p14:creationId xmlns:p14="http://schemas.microsoft.com/office/powerpoint/2010/main" val="461566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383C-B699-9EB4-2D28-26C0F74E1A4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54D46DA-264B-4389-8773-ABB8DA7382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4C05F68-2507-C2DB-488D-E50615A82D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9440B18-BF7E-D2F8-4E71-0639AB02034B}"/>
              </a:ext>
            </a:extLst>
          </p:cNvPr>
          <p:cNvSpPr>
            <a:spLocks noGrp="1"/>
          </p:cNvSpPr>
          <p:nvPr>
            <p:ph type="dt" sz="half" idx="10"/>
          </p:nvPr>
        </p:nvSpPr>
        <p:spPr/>
        <p:txBody>
          <a:bodyPr/>
          <a:lstStyle/>
          <a:p>
            <a:fld id="{4E2AD057-3CA0-404E-A708-F36A7DD1B8DF}" type="datetimeFigureOut">
              <a:rPr lang="en-US" smtClean="0"/>
              <a:t>12/18/23</a:t>
            </a:fld>
            <a:endParaRPr lang="en-US" dirty="0"/>
          </a:p>
        </p:txBody>
      </p:sp>
      <p:sp>
        <p:nvSpPr>
          <p:cNvPr id="6" name="Footer Placeholder 5">
            <a:extLst>
              <a:ext uri="{FF2B5EF4-FFF2-40B4-BE49-F238E27FC236}">
                <a16:creationId xmlns:a16="http://schemas.microsoft.com/office/drawing/2014/main" id="{47F79245-008B-EA42-44B0-3BD0F7BE90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81F56D-3E9E-09D1-4EE5-CCB233CC0DD1}"/>
              </a:ext>
            </a:extLst>
          </p:cNvPr>
          <p:cNvSpPr>
            <a:spLocks noGrp="1"/>
          </p:cNvSpPr>
          <p:nvPr>
            <p:ph type="sldNum" sz="quarter" idx="12"/>
          </p:nvPr>
        </p:nvSpPr>
        <p:spPr/>
        <p:txBody>
          <a:bodyPr/>
          <a:lstStyle/>
          <a:p>
            <a:fld id="{F7CAECCA-170F-3C48-A368-D70C0767C868}" type="slidenum">
              <a:rPr lang="en-US" smtClean="0"/>
              <a:t>‹#›</a:t>
            </a:fld>
            <a:endParaRPr lang="en-US" dirty="0"/>
          </a:p>
        </p:txBody>
      </p:sp>
    </p:spTree>
    <p:extLst>
      <p:ext uri="{BB962C8B-B14F-4D97-AF65-F5344CB8AC3E}">
        <p14:creationId xmlns:p14="http://schemas.microsoft.com/office/powerpoint/2010/main" val="2258684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2587-7324-73B6-6CE4-33271B965D1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7F92033-E4D1-E651-3499-69C0678A45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6F2FC56-7CEA-FF84-CA0E-EF47EB17C52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B833D4D-61B7-26CC-1FB5-64CF3595B8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5C1F02D-ABAE-E26D-596E-0A5671580F4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45BED87-6995-E4E4-47C2-6327722CA388}"/>
              </a:ext>
            </a:extLst>
          </p:cNvPr>
          <p:cNvSpPr>
            <a:spLocks noGrp="1"/>
          </p:cNvSpPr>
          <p:nvPr>
            <p:ph type="dt" sz="half" idx="10"/>
          </p:nvPr>
        </p:nvSpPr>
        <p:spPr/>
        <p:txBody>
          <a:bodyPr/>
          <a:lstStyle/>
          <a:p>
            <a:fld id="{4E2AD057-3CA0-404E-A708-F36A7DD1B8DF}" type="datetimeFigureOut">
              <a:rPr lang="en-US" smtClean="0"/>
              <a:t>12/18/23</a:t>
            </a:fld>
            <a:endParaRPr lang="en-US" dirty="0"/>
          </a:p>
        </p:txBody>
      </p:sp>
      <p:sp>
        <p:nvSpPr>
          <p:cNvPr id="8" name="Footer Placeholder 7">
            <a:extLst>
              <a:ext uri="{FF2B5EF4-FFF2-40B4-BE49-F238E27FC236}">
                <a16:creationId xmlns:a16="http://schemas.microsoft.com/office/drawing/2014/main" id="{5F35A786-377B-2AE7-A92F-ADC70C87456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F29CCC3-E62A-4772-5C6E-D41EBA2056A5}"/>
              </a:ext>
            </a:extLst>
          </p:cNvPr>
          <p:cNvSpPr>
            <a:spLocks noGrp="1"/>
          </p:cNvSpPr>
          <p:nvPr>
            <p:ph type="sldNum" sz="quarter" idx="12"/>
          </p:nvPr>
        </p:nvSpPr>
        <p:spPr/>
        <p:txBody>
          <a:bodyPr/>
          <a:lstStyle/>
          <a:p>
            <a:fld id="{F7CAECCA-170F-3C48-A368-D70C0767C868}" type="slidenum">
              <a:rPr lang="en-US" smtClean="0"/>
              <a:t>‹#›</a:t>
            </a:fld>
            <a:endParaRPr lang="en-US" dirty="0"/>
          </a:p>
        </p:txBody>
      </p:sp>
    </p:spTree>
    <p:extLst>
      <p:ext uri="{BB962C8B-B14F-4D97-AF65-F5344CB8AC3E}">
        <p14:creationId xmlns:p14="http://schemas.microsoft.com/office/powerpoint/2010/main" val="294217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0D55E-33CF-3B12-166C-AE482F7BCEE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804C7C8-4DD8-9BCA-EE94-D3DBAA4DF260}"/>
              </a:ext>
            </a:extLst>
          </p:cNvPr>
          <p:cNvSpPr>
            <a:spLocks noGrp="1"/>
          </p:cNvSpPr>
          <p:nvPr>
            <p:ph type="dt" sz="half" idx="10"/>
          </p:nvPr>
        </p:nvSpPr>
        <p:spPr/>
        <p:txBody>
          <a:bodyPr/>
          <a:lstStyle/>
          <a:p>
            <a:fld id="{4E2AD057-3CA0-404E-A708-F36A7DD1B8DF}" type="datetimeFigureOut">
              <a:rPr lang="en-US" smtClean="0"/>
              <a:t>12/18/23</a:t>
            </a:fld>
            <a:endParaRPr lang="en-US" dirty="0"/>
          </a:p>
        </p:txBody>
      </p:sp>
      <p:sp>
        <p:nvSpPr>
          <p:cNvPr id="4" name="Footer Placeholder 3">
            <a:extLst>
              <a:ext uri="{FF2B5EF4-FFF2-40B4-BE49-F238E27FC236}">
                <a16:creationId xmlns:a16="http://schemas.microsoft.com/office/drawing/2014/main" id="{897499C6-5DA9-F57C-911D-22F745193B6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69AF386-59F5-5AFB-EA73-0B31BCB2814E}"/>
              </a:ext>
            </a:extLst>
          </p:cNvPr>
          <p:cNvSpPr>
            <a:spLocks noGrp="1"/>
          </p:cNvSpPr>
          <p:nvPr>
            <p:ph type="sldNum" sz="quarter" idx="12"/>
          </p:nvPr>
        </p:nvSpPr>
        <p:spPr/>
        <p:txBody>
          <a:bodyPr/>
          <a:lstStyle/>
          <a:p>
            <a:fld id="{F7CAECCA-170F-3C48-A368-D70C0767C868}" type="slidenum">
              <a:rPr lang="en-US" smtClean="0"/>
              <a:t>‹#›</a:t>
            </a:fld>
            <a:endParaRPr lang="en-US" dirty="0"/>
          </a:p>
        </p:txBody>
      </p:sp>
    </p:spTree>
    <p:extLst>
      <p:ext uri="{BB962C8B-B14F-4D97-AF65-F5344CB8AC3E}">
        <p14:creationId xmlns:p14="http://schemas.microsoft.com/office/powerpoint/2010/main" val="805282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999C35-A6B4-3F66-B076-713338DD0A05}"/>
              </a:ext>
            </a:extLst>
          </p:cNvPr>
          <p:cNvSpPr>
            <a:spLocks noGrp="1"/>
          </p:cNvSpPr>
          <p:nvPr>
            <p:ph type="dt" sz="half" idx="10"/>
          </p:nvPr>
        </p:nvSpPr>
        <p:spPr/>
        <p:txBody>
          <a:bodyPr/>
          <a:lstStyle/>
          <a:p>
            <a:fld id="{4E2AD057-3CA0-404E-A708-F36A7DD1B8DF}" type="datetimeFigureOut">
              <a:rPr lang="en-US" smtClean="0"/>
              <a:t>12/18/23</a:t>
            </a:fld>
            <a:endParaRPr lang="en-US" dirty="0"/>
          </a:p>
        </p:txBody>
      </p:sp>
      <p:sp>
        <p:nvSpPr>
          <p:cNvPr id="3" name="Footer Placeholder 2">
            <a:extLst>
              <a:ext uri="{FF2B5EF4-FFF2-40B4-BE49-F238E27FC236}">
                <a16:creationId xmlns:a16="http://schemas.microsoft.com/office/drawing/2014/main" id="{243C664E-3432-661F-41CD-F5DF590DE6C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5162070-7397-641F-0EB9-6131F269B9D6}"/>
              </a:ext>
            </a:extLst>
          </p:cNvPr>
          <p:cNvSpPr>
            <a:spLocks noGrp="1"/>
          </p:cNvSpPr>
          <p:nvPr>
            <p:ph type="sldNum" sz="quarter" idx="12"/>
          </p:nvPr>
        </p:nvSpPr>
        <p:spPr/>
        <p:txBody>
          <a:bodyPr/>
          <a:lstStyle/>
          <a:p>
            <a:fld id="{F7CAECCA-170F-3C48-A368-D70C0767C868}" type="slidenum">
              <a:rPr lang="en-US" smtClean="0"/>
              <a:t>‹#›</a:t>
            </a:fld>
            <a:endParaRPr lang="en-US" dirty="0"/>
          </a:p>
        </p:txBody>
      </p:sp>
    </p:spTree>
    <p:extLst>
      <p:ext uri="{BB962C8B-B14F-4D97-AF65-F5344CB8AC3E}">
        <p14:creationId xmlns:p14="http://schemas.microsoft.com/office/powerpoint/2010/main" val="3518463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15451-7AB9-F0FD-B340-EC92C8BBA79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49C0790-6C77-8CC0-7AB5-BC7CB714C2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B3FAE60-A975-095A-78A5-2DE293233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6986C8-909D-E592-9E2C-F4882921D44E}"/>
              </a:ext>
            </a:extLst>
          </p:cNvPr>
          <p:cNvSpPr>
            <a:spLocks noGrp="1"/>
          </p:cNvSpPr>
          <p:nvPr>
            <p:ph type="dt" sz="half" idx="10"/>
          </p:nvPr>
        </p:nvSpPr>
        <p:spPr/>
        <p:txBody>
          <a:bodyPr/>
          <a:lstStyle/>
          <a:p>
            <a:fld id="{4E2AD057-3CA0-404E-A708-F36A7DD1B8DF}" type="datetimeFigureOut">
              <a:rPr lang="en-US" smtClean="0"/>
              <a:t>12/18/23</a:t>
            </a:fld>
            <a:endParaRPr lang="en-US" dirty="0"/>
          </a:p>
        </p:txBody>
      </p:sp>
      <p:sp>
        <p:nvSpPr>
          <p:cNvPr id="6" name="Footer Placeholder 5">
            <a:extLst>
              <a:ext uri="{FF2B5EF4-FFF2-40B4-BE49-F238E27FC236}">
                <a16:creationId xmlns:a16="http://schemas.microsoft.com/office/drawing/2014/main" id="{E83F249D-BDFE-FA5C-E553-71C6C30AD5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E844ED6-2378-ACA1-DBB2-1DDE62212D9D}"/>
              </a:ext>
            </a:extLst>
          </p:cNvPr>
          <p:cNvSpPr>
            <a:spLocks noGrp="1"/>
          </p:cNvSpPr>
          <p:nvPr>
            <p:ph type="sldNum" sz="quarter" idx="12"/>
          </p:nvPr>
        </p:nvSpPr>
        <p:spPr/>
        <p:txBody>
          <a:bodyPr/>
          <a:lstStyle/>
          <a:p>
            <a:fld id="{F7CAECCA-170F-3C48-A368-D70C0767C868}" type="slidenum">
              <a:rPr lang="en-US" smtClean="0"/>
              <a:t>‹#›</a:t>
            </a:fld>
            <a:endParaRPr lang="en-US" dirty="0"/>
          </a:p>
        </p:txBody>
      </p:sp>
    </p:spTree>
    <p:extLst>
      <p:ext uri="{BB962C8B-B14F-4D97-AF65-F5344CB8AC3E}">
        <p14:creationId xmlns:p14="http://schemas.microsoft.com/office/powerpoint/2010/main" val="1936167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1D831-BF77-7DE6-2CE6-78A3B70622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7AA0ECC-F1B6-1AA6-C5B8-63FFC3B5FC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643A7DD-6C1E-29F6-58A8-BDD60EDDB9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76A23B-525D-38A5-4D24-2021C97868CE}"/>
              </a:ext>
            </a:extLst>
          </p:cNvPr>
          <p:cNvSpPr>
            <a:spLocks noGrp="1"/>
          </p:cNvSpPr>
          <p:nvPr>
            <p:ph type="dt" sz="half" idx="10"/>
          </p:nvPr>
        </p:nvSpPr>
        <p:spPr/>
        <p:txBody>
          <a:bodyPr/>
          <a:lstStyle/>
          <a:p>
            <a:fld id="{4E2AD057-3CA0-404E-A708-F36A7DD1B8DF}" type="datetimeFigureOut">
              <a:rPr lang="en-US" smtClean="0"/>
              <a:t>12/18/23</a:t>
            </a:fld>
            <a:endParaRPr lang="en-US" dirty="0"/>
          </a:p>
        </p:txBody>
      </p:sp>
      <p:sp>
        <p:nvSpPr>
          <p:cNvPr id="6" name="Footer Placeholder 5">
            <a:extLst>
              <a:ext uri="{FF2B5EF4-FFF2-40B4-BE49-F238E27FC236}">
                <a16:creationId xmlns:a16="http://schemas.microsoft.com/office/drawing/2014/main" id="{0634E256-415F-A8CF-3653-16782A0A3B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BC351C-AAE2-E3EF-F43E-5D96236BE6DC}"/>
              </a:ext>
            </a:extLst>
          </p:cNvPr>
          <p:cNvSpPr>
            <a:spLocks noGrp="1"/>
          </p:cNvSpPr>
          <p:nvPr>
            <p:ph type="sldNum" sz="quarter" idx="12"/>
          </p:nvPr>
        </p:nvSpPr>
        <p:spPr/>
        <p:txBody>
          <a:bodyPr/>
          <a:lstStyle/>
          <a:p>
            <a:fld id="{F7CAECCA-170F-3C48-A368-D70C0767C868}" type="slidenum">
              <a:rPr lang="en-US" smtClean="0"/>
              <a:t>‹#›</a:t>
            </a:fld>
            <a:endParaRPr lang="en-US" dirty="0"/>
          </a:p>
        </p:txBody>
      </p:sp>
    </p:spTree>
    <p:extLst>
      <p:ext uri="{BB962C8B-B14F-4D97-AF65-F5344CB8AC3E}">
        <p14:creationId xmlns:p14="http://schemas.microsoft.com/office/powerpoint/2010/main" val="4275043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47BC7-64B7-EA96-51AB-14A22E6C8E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4611B9E-6182-6C09-770E-A4EE0E17B2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FDF2E8-B0CC-D7C9-809A-926F6E7F7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AD057-3CA0-404E-A708-F36A7DD1B8DF}" type="datetimeFigureOut">
              <a:rPr lang="en-US" smtClean="0"/>
              <a:t>12/18/23</a:t>
            </a:fld>
            <a:endParaRPr lang="en-US" dirty="0"/>
          </a:p>
        </p:txBody>
      </p:sp>
      <p:sp>
        <p:nvSpPr>
          <p:cNvPr id="5" name="Footer Placeholder 4">
            <a:extLst>
              <a:ext uri="{FF2B5EF4-FFF2-40B4-BE49-F238E27FC236}">
                <a16:creationId xmlns:a16="http://schemas.microsoft.com/office/drawing/2014/main" id="{E23810BD-C7FA-428B-153A-0287224552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EBEEF0-ACA0-1EE2-CA73-8BB0361293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AECCA-170F-3C48-A368-D70C0767C868}" type="slidenum">
              <a:rPr lang="en-US" smtClean="0"/>
              <a:t>‹#›</a:t>
            </a:fld>
            <a:endParaRPr lang="en-US" dirty="0"/>
          </a:p>
        </p:txBody>
      </p:sp>
    </p:spTree>
    <p:extLst>
      <p:ext uri="{BB962C8B-B14F-4D97-AF65-F5344CB8AC3E}">
        <p14:creationId xmlns:p14="http://schemas.microsoft.com/office/powerpoint/2010/main" val="3580686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maraziz.co.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omaraziz.co.uk/"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hyperlink" Target="https://fonts.googleapis.com/css2?family=Roboto:wght@400;500;700;900&amp;family=Space+Mono:ital@0;1&amp;display=swap" TargetMode="External"/><Relationship Id="rId3" Type="http://schemas.openxmlformats.org/officeDocument/2006/relationships/hyperlink" Target="https://tailwindcss.com/" TargetMode="External"/><Relationship Id="rId7" Type="http://schemas.openxmlformats.org/officeDocument/2006/relationships/hyperlink" Target="https://coolors.co/b0f2b4-baf2e9-bad7f2-f2bac9-f2e2ba"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s://www.youtube.com/watch?v=6t_dYhXyYjI&amp;t=1377s" TargetMode="External"/><Relationship Id="rId11" Type="http://schemas.openxmlformats.org/officeDocument/2006/relationships/hyperlink" Target="https://www.youtube.com/" TargetMode="External"/><Relationship Id="rId5" Type="http://schemas.openxmlformats.org/officeDocument/2006/relationships/hyperlink" Target="https://www.invisionapp.com/inside-design/how-to-wireframe/" TargetMode="External"/><Relationship Id="rId10" Type="http://schemas.openxmlformats.org/officeDocument/2006/relationships/hyperlink" Target="https://www.123-reg.co.uk/" TargetMode="External"/><Relationship Id="rId4" Type="http://schemas.openxmlformats.org/officeDocument/2006/relationships/hyperlink" Target="https://www.figma.com/" TargetMode="External"/><Relationship Id="rId9" Type="http://schemas.openxmlformats.org/officeDocument/2006/relationships/hyperlink" Target="https://app.getform.io/"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3C_22eBWpjg?si=rIm_N73kFf2Mcl4K"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robbowen.digital/" TargetMode="External"/><Relationship Id="rId18" Type="http://schemas.openxmlformats.org/officeDocument/2006/relationships/image" Target="../media/image11.png"/><Relationship Id="rId3" Type="http://schemas.openxmlformats.org/officeDocument/2006/relationships/hyperlink" Target="https://pierre.io/" TargetMode="External"/><Relationship Id="rId21" Type="http://schemas.openxmlformats.org/officeDocument/2006/relationships/image" Target="../media/image13.png"/><Relationship Id="rId7" Type="http://schemas.openxmlformats.org/officeDocument/2006/relationships/hyperlink" Target="https://jhey.dev/" TargetMode="External"/><Relationship Id="rId12" Type="http://schemas.openxmlformats.org/officeDocument/2006/relationships/image" Target="../media/image8.png"/><Relationship Id="rId17" Type="http://schemas.openxmlformats.org/officeDocument/2006/relationships/hyperlink" Target="http://www.emilyridge.ie/" TargetMode="External"/><Relationship Id="rId25" Type="http://schemas.openxmlformats.org/officeDocument/2006/relationships/image" Target="../media/image15.png"/><Relationship Id="rId2" Type="http://schemas.openxmlformats.org/officeDocument/2006/relationships/notesSlide" Target="../notesSlides/notesSlide3.xml"/><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hyperlink" Target="https://danspratling.dev/" TargetMode="External"/><Relationship Id="rId24" Type="http://schemas.openxmlformats.org/officeDocument/2006/relationships/hyperlink" Target="https://aliciasykes.com/" TargetMode="External"/><Relationship Id="rId5" Type="http://schemas.openxmlformats.org/officeDocument/2006/relationships/hyperlink" Target="https://meesverberne.com/" TargetMode="External"/><Relationship Id="rId15" Type="http://schemas.openxmlformats.org/officeDocument/2006/relationships/hyperlink" Target="https://lynnandtonic.com/" TargetMode="External"/><Relationship Id="rId23" Type="http://schemas.openxmlformats.org/officeDocument/2006/relationships/image" Target="../media/image14.png"/><Relationship Id="rId10" Type="http://schemas.openxmlformats.org/officeDocument/2006/relationships/image" Target="../media/image7.png"/><Relationship Id="rId19" Type="http://schemas.openxmlformats.org/officeDocument/2006/relationships/hyperlink" Target="https://caferati.me/" TargetMode="External"/><Relationship Id="rId4" Type="http://schemas.openxmlformats.org/officeDocument/2006/relationships/image" Target="../media/image4.png"/><Relationship Id="rId9" Type="http://schemas.openxmlformats.org/officeDocument/2006/relationships/hyperlink" Target="https://meganweeksdesignco.com/" TargetMode="External"/><Relationship Id="rId14" Type="http://schemas.openxmlformats.org/officeDocument/2006/relationships/image" Target="../media/image9.png"/><Relationship Id="rId22" Type="http://schemas.openxmlformats.org/officeDocument/2006/relationships/hyperlink" Target="http://findmatthew.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figma.com/file/dVaAK91kRUA4HAdllEsbR3/Portfolio-Website?type=design&amp;mode=design&amp;t=yHl2f6d7dIrpY08s-1" TargetMode="External"/><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p:txBody>
          <a:bodyPr/>
          <a:lstStyle/>
          <a:p>
            <a:pPr lvl="0"/>
            <a:r>
              <a:rPr lang="en-US" dirty="0"/>
              <a:t>PORTFOLIO WEBSITE – FINAL PROJECT</a:t>
            </a:r>
          </a:p>
        </p:txBody>
      </p:sp>
      <p:sp>
        <p:nvSpPr>
          <p:cNvPr id="87" name="Google Shape;87;p19"/>
          <p:cNvSpPr txBox="1"/>
          <p:nvPr/>
        </p:nvSpPr>
        <p:spPr>
          <a:xfrm>
            <a:off x="3869548" y="5876475"/>
            <a:ext cx="455883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chemeClr val="lt1"/>
                </a:solidFill>
                <a:latin typeface="Play"/>
                <a:ea typeface="Play"/>
                <a:cs typeface="Play"/>
                <a:sym typeface="Play"/>
              </a:rPr>
              <a:t>DATE: DECEMBER 2023</a:t>
            </a:r>
            <a:endParaRPr dirty="0"/>
          </a:p>
        </p:txBody>
      </p:sp>
      <p:sp>
        <p:nvSpPr>
          <p:cNvPr id="90" name="Google Shape;90;p19"/>
          <p:cNvSpPr/>
          <p:nvPr/>
        </p:nvSpPr>
        <p:spPr>
          <a:xfrm>
            <a:off x="3853726" y="5105590"/>
            <a:ext cx="2128042" cy="4526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dirty="0">
              <a:solidFill>
                <a:schemeClr val="lt1"/>
              </a:solidFill>
              <a:latin typeface="Calibri"/>
              <a:ea typeface="Calibri"/>
              <a:cs typeface="Calibri"/>
              <a:sym typeface="Calibri"/>
            </a:endParaRPr>
          </a:p>
        </p:txBody>
      </p:sp>
      <p:sp>
        <p:nvSpPr>
          <p:cNvPr id="91" name="Google Shape;91;p19"/>
          <p:cNvSpPr txBox="1"/>
          <p:nvPr/>
        </p:nvSpPr>
        <p:spPr>
          <a:xfrm>
            <a:off x="3831325" y="5150733"/>
            <a:ext cx="2128042" cy="36236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B378C"/>
              </a:buClr>
              <a:buSzPts val="3200"/>
              <a:buFont typeface="Play"/>
              <a:buNone/>
            </a:pPr>
            <a:r>
              <a:rPr lang="en-US" sz="3200" b="1" dirty="0">
                <a:solidFill>
                  <a:srgbClr val="4B378C"/>
                </a:solidFill>
                <a:latin typeface="Play"/>
                <a:sym typeface="Play"/>
              </a:rPr>
              <a:t>OMAR AZIZ</a:t>
            </a:r>
            <a:endParaRPr dirty="0"/>
          </a:p>
        </p:txBody>
      </p:sp>
      <p:sp>
        <p:nvSpPr>
          <p:cNvPr id="2" name="Google Shape;88;p19">
            <a:extLst>
              <a:ext uri="{FF2B5EF4-FFF2-40B4-BE49-F238E27FC236}">
                <a16:creationId xmlns:a16="http://schemas.microsoft.com/office/drawing/2014/main" id="{7AFEAE04-C41E-BDDD-A2B5-EB8C5653749A}"/>
              </a:ext>
            </a:extLst>
          </p:cNvPr>
          <p:cNvSpPr/>
          <p:nvPr/>
        </p:nvSpPr>
        <p:spPr>
          <a:xfrm>
            <a:off x="3853726" y="4443295"/>
            <a:ext cx="2741474" cy="5175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dirty="0">
              <a:solidFill>
                <a:schemeClr val="lt1"/>
              </a:solidFill>
              <a:latin typeface="Calibri"/>
              <a:ea typeface="Calibri"/>
              <a:cs typeface="Calibri"/>
              <a:sym typeface="Calibri"/>
            </a:endParaRPr>
          </a:p>
        </p:txBody>
      </p:sp>
      <p:sp>
        <p:nvSpPr>
          <p:cNvPr id="3" name="Google Shape;89;p19">
            <a:extLst>
              <a:ext uri="{FF2B5EF4-FFF2-40B4-BE49-F238E27FC236}">
                <a16:creationId xmlns:a16="http://schemas.microsoft.com/office/drawing/2014/main" id="{F9A1A31B-0391-28DA-2C05-5F4E87CD13CC}"/>
              </a:ext>
            </a:extLst>
          </p:cNvPr>
          <p:cNvSpPr txBox="1"/>
          <p:nvPr/>
        </p:nvSpPr>
        <p:spPr>
          <a:xfrm>
            <a:off x="3831324" y="4488438"/>
            <a:ext cx="6770415" cy="36236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B378C"/>
              </a:buClr>
              <a:buSzPts val="3200"/>
              <a:buFont typeface="Play"/>
              <a:buNone/>
            </a:pPr>
            <a:r>
              <a:rPr lang="en-US" sz="3200" b="1" dirty="0">
                <a:solidFill>
                  <a:srgbClr val="4B378C"/>
                </a:solidFill>
                <a:latin typeface="Play"/>
                <a:ea typeface="Play"/>
                <a:cs typeface="Play"/>
                <a:sym typeface="Play"/>
                <a:hlinkClick r:id="rId3"/>
              </a:rPr>
              <a:t>o</a:t>
            </a:r>
            <a:r>
              <a:rPr lang="en-US" sz="3200" b="1" i="0" u="none" dirty="0">
                <a:solidFill>
                  <a:srgbClr val="4B378C"/>
                </a:solidFill>
                <a:latin typeface="Play"/>
                <a:ea typeface="Play"/>
                <a:cs typeface="Play"/>
                <a:sym typeface="Play"/>
                <a:hlinkClick r:id="rId3"/>
              </a:rPr>
              <a:t>maraziz.co.uk</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1151906" y="368099"/>
            <a:ext cx="8668988" cy="96874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4B378C"/>
              </a:buClr>
              <a:buSzPts val="4000"/>
              <a:buFont typeface="Play"/>
              <a:buNone/>
            </a:pPr>
            <a:r>
              <a:rPr lang="en-US" dirty="0"/>
              <a:t>The Build..</a:t>
            </a:r>
            <a:endParaRPr dirty="0"/>
          </a:p>
        </p:txBody>
      </p:sp>
      <p:sp>
        <p:nvSpPr>
          <p:cNvPr id="103" name="Google Shape;103;p21"/>
          <p:cNvSpPr txBox="1">
            <a:spLocks noGrp="1"/>
          </p:cNvSpPr>
          <p:nvPr>
            <p:ph type="body" idx="1"/>
          </p:nvPr>
        </p:nvSpPr>
        <p:spPr>
          <a:xfrm>
            <a:off x="199901" y="1542507"/>
            <a:ext cx="11792197" cy="5144043"/>
          </a:xfrm>
          <a:prstGeom prst="rect">
            <a:avLst/>
          </a:prstGeom>
          <a:noFill/>
          <a:ln>
            <a:noFill/>
          </a:ln>
        </p:spPr>
        <p:txBody>
          <a:bodyPr spcFirstLastPara="1" wrap="square" lIns="91425" tIns="45700" rIns="91425" bIns="45700" anchor="t" anchorCtr="0">
            <a:normAutofit fontScale="70000" lnSpcReduction="20000"/>
          </a:bodyPr>
          <a:lstStyle/>
          <a:p>
            <a:pPr marL="514350" lvl="0" indent="-514350" algn="l" rtl="0">
              <a:lnSpc>
                <a:spcPct val="150000"/>
              </a:lnSpc>
              <a:spcBef>
                <a:spcPts val="0"/>
              </a:spcBef>
              <a:spcAft>
                <a:spcPts val="0"/>
              </a:spcAft>
              <a:buClr>
                <a:srgbClr val="4B378C"/>
              </a:buClr>
              <a:buSzPts val="2800"/>
              <a:buAutoNum type="arabicPeriod"/>
            </a:pPr>
            <a:r>
              <a:rPr lang="en-GB" dirty="0"/>
              <a:t>Simple clean design.</a:t>
            </a:r>
          </a:p>
          <a:p>
            <a:pPr marL="514350" lvl="0" indent="-514350" algn="l" rtl="0">
              <a:lnSpc>
                <a:spcPct val="150000"/>
              </a:lnSpc>
              <a:spcBef>
                <a:spcPts val="0"/>
              </a:spcBef>
              <a:spcAft>
                <a:spcPts val="0"/>
              </a:spcAft>
              <a:buClr>
                <a:srgbClr val="4B378C"/>
              </a:buClr>
              <a:buSzPts val="2800"/>
              <a:buAutoNum type="arabicPeriod"/>
            </a:pPr>
            <a:r>
              <a:rPr lang="en-GB" dirty="0"/>
              <a:t>A sleek hero page.</a:t>
            </a:r>
          </a:p>
          <a:p>
            <a:pPr marL="514350" lvl="0" indent="-514350" algn="l" rtl="0">
              <a:lnSpc>
                <a:spcPct val="150000"/>
              </a:lnSpc>
              <a:spcBef>
                <a:spcPts val="0"/>
              </a:spcBef>
              <a:spcAft>
                <a:spcPts val="0"/>
              </a:spcAft>
              <a:buClr>
                <a:srgbClr val="4B378C"/>
              </a:buClr>
              <a:buSzPts val="2800"/>
              <a:buAutoNum type="arabicPeriod"/>
            </a:pPr>
            <a:r>
              <a:rPr lang="en-GB" dirty="0"/>
              <a:t>A functional navbar that remains fixed.</a:t>
            </a:r>
          </a:p>
          <a:p>
            <a:pPr marL="514350" lvl="0" indent="-514350" algn="l" rtl="0">
              <a:lnSpc>
                <a:spcPct val="150000"/>
              </a:lnSpc>
              <a:spcBef>
                <a:spcPts val="0"/>
              </a:spcBef>
              <a:spcAft>
                <a:spcPts val="0"/>
              </a:spcAft>
              <a:buClr>
                <a:srgbClr val="4B378C"/>
              </a:buClr>
              <a:buSzPts val="2800"/>
              <a:buAutoNum type="arabicPeriod"/>
            </a:pPr>
            <a:r>
              <a:rPr lang="en-GB" dirty="0"/>
              <a:t>Easily accessible links to LinkedIn, GitHub and my CV.</a:t>
            </a:r>
          </a:p>
          <a:p>
            <a:pPr marL="514350" lvl="0" indent="-514350" algn="l" rtl="0">
              <a:lnSpc>
                <a:spcPct val="150000"/>
              </a:lnSpc>
              <a:spcBef>
                <a:spcPts val="0"/>
              </a:spcBef>
              <a:spcAft>
                <a:spcPts val="0"/>
              </a:spcAft>
              <a:buClr>
                <a:srgbClr val="4B378C"/>
              </a:buClr>
              <a:buSzPts val="2800"/>
              <a:buAutoNum type="arabicPeriod"/>
            </a:pPr>
            <a:r>
              <a:rPr lang="en-GB" dirty="0"/>
              <a:t>An About section that’s not overdoing it. </a:t>
            </a:r>
          </a:p>
          <a:p>
            <a:pPr marL="514350" lvl="0" indent="-514350" algn="l" rtl="0">
              <a:lnSpc>
                <a:spcPct val="150000"/>
              </a:lnSpc>
              <a:spcBef>
                <a:spcPts val="0"/>
              </a:spcBef>
              <a:spcAft>
                <a:spcPts val="0"/>
              </a:spcAft>
              <a:buClr>
                <a:srgbClr val="4B378C"/>
              </a:buClr>
              <a:buSzPts val="2800"/>
              <a:buAutoNum type="arabicPeriod"/>
            </a:pPr>
            <a:r>
              <a:rPr lang="en-GB" dirty="0"/>
              <a:t>An easy way to showcase my skills and experience</a:t>
            </a:r>
          </a:p>
          <a:p>
            <a:pPr marL="514350" lvl="0" indent="-514350" algn="l" rtl="0">
              <a:lnSpc>
                <a:spcPct val="150000"/>
              </a:lnSpc>
              <a:spcBef>
                <a:spcPts val="0"/>
              </a:spcBef>
              <a:spcAft>
                <a:spcPts val="0"/>
              </a:spcAft>
              <a:buClr>
                <a:srgbClr val="4B378C"/>
              </a:buClr>
              <a:buSzPts val="2800"/>
              <a:buAutoNum type="arabicPeriod"/>
            </a:pPr>
            <a:r>
              <a:rPr lang="en-GB" dirty="0"/>
              <a:t>An functional and interactive Projects section with links to the code and the live web-apps. </a:t>
            </a:r>
          </a:p>
          <a:p>
            <a:pPr marL="514350" lvl="0" indent="-514350" algn="l" rtl="0">
              <a:lnSpc>
                <a:spcPct val="150000"/>
              </a:lnSpc>
              <a:spcBef>
                <a:spcPts val="0"/>
              </a:spcBef>
              <a:spcAft>
                <a:spcPts val="0"/>
              </a:spcAft>
              <a:buClr>
                <a:srgbClr val="4B378C"/>
              </a:buClr>
              <a:buSzPts val="2800"/>
              <a:buAutoNum type="arabicPeriod"/>
            </a:pPr>
            <a:r>
              <a:rPr lang="en-GB" dirty="0"/>
              <a:t>A Contact section that make user interaction simple and flexible. </a:t>
            </a:r>
          </a:p>
          <a:p>
            <a:pPr marL="514350" lvl="0" indent="-514350" algn="l" rtl="0">
              <a:lnSpc>
                <a:spcPct val="150000"/>
              </a:lnSpc>
              <a:spcBef>
                <a:spcPts val="0"/>
              </a:spcBef>
              <a:spcAft>
                <a:spcPts val="0"/>
              </a:spcAft>
              <a:buClr>
                <a:srgbClr val="4B378C"/>
              </a:buClr>
              <a:buSzPts val="2800"/>
              <a:buAutoNum type="arabicPeriod"/>
            </a:pPr>
            <a:r>
              <a:rPr lang="en-GB" dirty="0"/>
              <a:t>A footer with out the clutter.</a:t>
            </a:r>
          </a:p>
          <a:p>
            <a:pPr marL="514350" lvl="0" indent="-514350" algn="l" rtl="0">
              <a:lnSpc>
                <a:spcPct val="150000"/>
              </a:lnSpc>
              <a:spcBef>
                <a:spcPts val="0"/>
              </a:spcBef>
              <a:spcAft>
                <a:spcPts val="0"/>
              </a:spcAft>
              <a:buClr>
                <a:srgbClr val="4B378C"/>
              </a:buClr>
              <a:buSzPts val="2800"/>
              <a:buAutoNum type="arabicPeriod"/>
            </a:pPr>
            <a:r>
              <a:rPr lang="en-GB" dirty="0"/>
              <a:t>A web address that makes sense. </a:t>
            </a:r>
          </a:p>
          <a:p>
            <a:pPr marL="0" lvl="0" indent="0" algn="l" rtl="0">
              <a:lnSpc>
                <a:spcPct val="150000"/>
              </a:lnSpc>
              <a:spcBef>
                <a:spcPts val="0"/>
              </a:spcBef>
              <a:spcAft>
                <a:spcPts val="0"/>
              </a:spcAft>
              <a:buClr>
                <a:srgbClr val="4B378C"/>
              </a:buClr>
              <a:buSzPts val="2800"/>
              <a:buNone/>
            </a:pPr>
            <a:endParaRPr lang="en-GB" dirty="0"/>
          </a:p>
          <a:p>
            <a:pPr marL="0" lvl="0" indent="0" algn="l" rtl="0">
              <a:lnSpc>
                <a:spcPct val="150000"/>
              </a:lnSpc>
              <a:spcBef>
                <a:spcPts val="0"/>
              </a:spcBef>
              <a:spcAft>
                <a:spcPts val="0"/>
              </a:spcAft>
              <a:buClr>
                <a:srgbClr val="4B378C"/>
              </a:buClr>
              <a:buSzPts val="2800"/>
              <a:buNone/>
            </a:pPr>
            <a:r>
              <a:rPr lang="en-GB" b="1" dirty="0"/>
              <a:t>LETS TAKE A LOOK – </a:t>
            </a:r>
            <a:r>
              <a:rPr lang="en-GB" b="1" dirty="0">
                <a:hlinkClick r:id="rId3"/>
              </a:rPr>
              <a:t>OMARAZIZ.CO.UK</a:t>
            </a:r>
            <a:endParaRPr lang="en-GB" b="1" dirty="0"/>
          </a:p>
          <a:p>
            <a:pPr marL="514350" lvl="0" indent="-514350" algn="l" rtl="0">
              <a:spcBef>
                <a:spcPts val="0"/>
              </a:spcBef>
              <a:spcAft>
                <a:spcPts val="0"/>
              </a:spcAft>
              <a:buClr>
                <a:srgbClr val="4B378C"/>
              </a:buClr>
              <a:buSzPts val="2800"/>
              <a:buAutoNum type="arabicPeriod"/>
            </a:pPr>
            <a:endParaRPr lang="en-GB" dirty="0"/>
          </a:p>
          <a:p>
            <a:pPr marL="514350" lvl="0" indent="-514350" algn="l" rtl="0">
              <a:spcBef>
                <a:spcPts val="0"/>
              </a:spcBef>
              <a:spcAft>
                <a:spcPts val="0"/>
              </a:spcAft>
              <a:buClr>
                <a:srgbClr val="4B378C"/>
              </a:buClr>
              <a:buSzPts val="2800"/>
              <a:buAutoNum type="arabicPeriod"/>
            </a:pPr>
            <a:endParaRPr dirty="0"/>
          </a:p>
        </p:txBody>
      </p:sp>
    </p:spTree>
    <p:extLst>
      <p:ext uri="{BB962C8B-B14F-4D97-AF65-F5344CB8AC3E}">
        <p14:creationId xmlns:p14="http://schemas.microsoft.com/office/powerpoint/2010/main" val="2608758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1151906" y="368099"/>
            <a:ext cx="8668988" cy="96874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4B378C"/>
              </a:buClr>
              <a:buSzPts val="4000"/>
              <a:buFont typeface="Play"/>
              <a:buNone/>
            </a:pPr>
            <a:r>
              <a:rPr lang="en-US" dirty="0"/>
              <a:t>The Challenges..</a:t>
            </a:r>
            <a:endParaRPr dirty="0"/>
          </a:p>
        </p:txBody>
      </p:sp>
      <p:sp>
        <p:nvSpPr>
          <p:cNvPr id="103" name="Google Shape;103;p21"/>
          <p:cNvSpPr txBox="1">
            <a:spLocks noGrp="1"/>
          </p:cNvSpPr>
          <p:nvPr>
            <p:ph type="body" idx="1"/>
          </p:nvPr>
        </p:nvSpPr>
        <p:spPr>
          <a:xfrm>
            <a:off x="199901" y="1542507"/>
            <a:ext cx="11792197" cy="4743993"/>
          </a:xfrm>
          <a:prstGeom prst="rect">
            <a:avLst/>
          </a:prstGeom>
          <a:noFill/>
          <a:ln>
            <a:noFill/>
          </a:ln>
        </p:spPr>
        <p:txBody>
          <a:bodyPr spcFirstLastPara="1" wrap="square" lIns="91425" tIns="45700" rIns="91425" bIns="45700" anchor="t" anchorCtr="0">
            <a:normAutofit/>
          </a:bodyPr>
          <a:lstStyle/>
          <a:p>
            <a:r>
              <a:rPr lang="en-US" dirty="0"/>
              <a:t>Learning Tailwind on the go. </a:t>
            </a:r>
          </a:p>
          <a:p>
            <a:pPr marL="50800" indent="0">
              <a:buNone/>
            </a:pPr>
            <a:endParaRPr lang="en-US" dirty="0"/>
          </a:p>
          <a:p>
            <a:r>
              <a:rPr lang="en-US" dirty="0"/>
              <a:t>Temptation to just follow tutorials but </a:t>
            </a:r>
            <a:r>
              <a:rPr lang="en-US" dirty="0" err="1"/>
              <a:t>realising</a:t>
            </a:r>
            <a:r>
              <a:rPr lang="en-US" dirty="0"/>
              <a:t> that it doesn’t help when trying to adapt code to my needs. </a:t>
            </a:r>
          </a:p>
          <a:p>
            <a:pPr marL="50800" indent="0">
              <a:buNone/>
            </a:pPr>
            <a:endParaRPr lang="en-US" dirty="0"/>
          </a:p>
          <a:p>
            <a:r>
              <a:rPr lang="en-US" dirty="0"/>
              <a:t>Trying to avoid using bootstrap templates so that I have greater customization. </a:t>
            </a:r>
          </a:p>
          <a:p>
            <a:pPr marL="50800" indent="0">
              <a:buNone/>
            </a:pPr>
            <a:endParaRPr lang="en-US" dirty="0"/>
          </a:p>
          <a:p>
            <a:r>
              <a:rPr lang="en-US" dirty="0"/>
              <a:t>Ensuring not to overcomplicate the website by forcing unnecessary animation and 3D functionality just for the sake of it.  </a:t>
            </a:r>
          </a:p>
          <a:p>
            <a:pPr marL="514350" lvl="0" indent="-514350" algn="l" rtl="0">
              <a:spcBef>
                <a:spcPts val="0"/>
              </a:spcBef>
              <a:spcAft>
                <a:spcPts val="0"/>
              </a:spcAft>
              <a:buClr>
                <a:srgbClr val="4B378C"/>
              </a:buClr>
              <a:buSzPts val="2800"/>
              <a:buAutoNum type="arabicPeriod"/>
            </a:pPr>
            <a:endParaRPr lang="en-GB" dirty="0"/>
          </a:p>
          <a:p>
            <a:pPr marL="514350" lvl="0" indent="-514350" algn="l" rtl="0">
              <a:spcBef>
                <a:spcPts val="0"/>
              </a:spcBef>
              <a:spcAft>
                <a:spcPts val="0"/>
              </a:spcAft>
              <a:buClr>
                <a:srgbClr val="4B378C"/>
              </a:buClr>
              <a:buSzPts val="2800"/>
              <a:buAutoNum type="arabicPeriod"/>
            </a:pPr>
            <a:endParaRPr dirty="0"/>
          </a:p>
        </p:txBody>
      </p:sp>
    </p:spTree>
    <p:extLst>
      <p:ext uri="{BB962C8B-B14F-4D97-AF65-F5344CB8AC3E}">
        <p14:creationId xmlns:p14="http://schemas.microsoft.com/office/powerpoint/2010/main" val="201762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1151906" y="368099"/>
            <a:ext cx="8668988" cy="96874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4B378C"/>
              </a:buClr>
              <a:buSzPts val="4000"/>
              <a:buFont typeface="Play"/>
              <a:buNone/>
            </a:pPr>
            <a:r>
              <a:rPr lang="en-US" dirty="0"/>
              <a:t>The Learning..</a:t>
            </a:r>
            <a:endParaRPr dirty="0"/>
          </a:p>
        </p:txBody>
      </p:sp>
      <p:sp>
        <p:nvSpPr>
          <p:cNvPr id="103" name="Google Shape;103;p21"/>
          <p:cNvSpPr txBox="1">
            <a:spLocks noGrp="1"/>
          </p:cNvSpPr>
          <p:nvPr>
            <p:ph type="body" idx="1"/>
          </p:nvPr>
        </p:nvSpPr>
        <p:spPr>
          <a:xfrm>
            <a:off x="199901" y="1542507"/>
            <a:ext cx="11792197" cy="5144043"/>
          </a:xfrm>
          <a:prstGeom prst="rect">
            <a:avLst/>
          </a:prstGeom>
          <a:noFill/>
          <a:ln>
            <a:noFill/>
          </a:ln>
        </p:spPr>
        <p:txBody>
          <a:bodyPr spcFirstLastPara="1" wrap="square" lIns="91425" tIns="45700" rIns="91425" bIns="45700" anchor="t" anchorCtr="0">
            <a:normAutofit/>
          </a:bodyPr>
          <a:lstStyle/>
          <a:p>
            <a:r>
              <a:rPr lang="en-US" dirty="0"/>
              <a:t>Need to take more time to reflect on the work and the journey. </a:t>
            </a:r>
          </a:p>
          <a:p>
            <a:endParaRPr lang="en-US" dirty="0"/>
          </a:p>
          <a:p>
            <a:r>
              <a:rPr lang="en-US" dirty="0"/>
              <a:t>The code could be a lot cleaner. Could look to build an API for the projects and skills sections instead of using the array method. </a:t>
            </a:r>
          </a:p>
          <a:p>
            <a:endParaRPr lang="en-US" dirty="0"/>
          </a:p>
          <a:p>
            <a:r>
              <a:rPr lang="en-US" dirty="0"/>
              <a:t>Wishing I had used the global CSS document more.. Next time!</a:t>
            </a:r>
          </a:p>
          <a:p>
            <a:pPr marL="50800" indent="0">
              <a:buNone/>
            </a:pPr>
            <a:endParaRPr lang="en-US" dirty="0"/>
          </a:p>
          <a:p>
            <a:r>
              <a:rPr lang="en-US" dirty="0"/>
              <a:t>Google, YouTube and Chat GPT are my new best friends.  </a:t>
            </a:r>
          </a:p>
          <a:p>
            <a:pPr marL="0" lvl="0" indent="0" algn="l" rtl="0">
              <a:spcBef>
                <a:spcPts val="0"/>
              </a:spcBef>
              <a:spcAft>
                <a:spcPts val="0"/>
              </a:spcAft>
              <a:buClr>
                <a:srgbClr val="4B378C"/>
              </a:buClr>
              <a:buSzPts val="2800"/>
              <a:buNone/>
            </a:pPr>
            <a:endParaRPr lang="en-GB" dirty="0"/>
          </a:p>
          <a:p>
            <a:pPr marL="514350" lvl="0" indent="-514350" algn="l" rtl="0">
              <a:spcBef>
                <a:spcPts val="0"/>
              </a:spcBef>
              <a:spcAft>
                <a:spcPts val="0"/>
              </a:spcAft>
              <a:buClr>
                <a:srgbClr val="4B378C"/>
              </a:buClr>
              <a:buSzPts val="2800"/>
              <a:buAutoNum type="arabicPeriod"/>
            </a:pPr>
            <a:endParaRPr dirty="0"/>
          </a:p>
        </p:txBody>
      </p:sp>
    </p:spTree>
    <p:extLst>
      <p:ext uri="{BB962C8B-B14F-4D97-AF65-F5344CB8AC3E}">
        <p14:creationId xmlns:p14="http://schemas.microsoft.com/office/powerpoint/2010/main" val="415400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1151906" y="368099"/>
            <a:ext cx="8668988" cy="96874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4B378C"/>
              </a:buClr>
              <a:buSzPts val="4000"/>
              <a:buFont typeface="Play"/>
              <a:buNone/>
            </a:pPr>
            <a:r>
              <a:rPr lang="en-US" dirty="0"/>
              <a:t>What's Next…</a:t>
            </a:r>
            <a:endParaRPr dirty="0"/>
          </a:p>
        </p:txBody>
      </p:sp>
      <p:sp>
        <p:nvSpPr>
          <p:cNvPr id="103" name="Google Shape;103;p21"/>
          <p:cNvSpPr txBox="1">
            <a:spLocks noGrp="1"/>
          </p:cNvSpPr>
          <p:nvPr>
            <p:ph type="body" idx="1"/>
          </p:nvPr>
        </p:nvSpPr>
        <p:spPr>
          <a:xfrm>
            <a:off x="199901" y="1542507"/>
            <a:ext cx="11792197" cy="5144043"/>
          </a:xfrm>
          <a:prstGeom prst="rect">
            <a:avLst/>
          </a:prstGeom>
          <a:noFill/>
          <a:ln>
            <a:noFill/>
          </a:ln>
        </p:spPr>
        <p:txBody>
          <a:bodyPr spcFirstLastPara="1" wrap="square" lIns="91425" tIns="45700" rIns="91425" bIns="45700" anchor="t" anchorCtr="0">
            <a:normAutofit lnSpcReduction="10000"/>
          </a:bodyPr>
          <a:lstStyle/>
          <a:p>
            <a:pPr indent="-457200">
              <a:spcBef>
                <a:spcPts val="0"/>
              </a:spcBef>
            </a:pPr>
            <a:r>
              <a:rPr lang="en-GB" dirty="0"/>
              <a:t>Work on the mobile sites for different screen sizes and orientations.</a:t>
            </a:r>
          </a:p>
          <a:p>
            <a:pPr indent="-457200">
              <a:spcBef>
                <a:spcPts val="0"/>
              </a:spcBef>
            </a:pPr>
            <a:endParaRPr lang="en-GB" dirty="0"/>
          </a:p>
          <a:p>
            <a:pPr indent="-457200">
              <a:spcBef>
                <a:spcPts val="0"/>
              </a:spcBef>
            </a:pPr>
            <a:r>
              <a:rPr lang="en-GB" dirty="0"/>
              <a:t>Work on the spacing of sections. </a:t>
            </a:r>
          </a:p>
          <a:p>
            <a:pPr indent="-457200">
              <a:spcBef>
                <a:spcPts val="0"/>
              </a:spcBef>
            </a:pPr>
            <a:endParaRPr lang="en-GB" dirty="0"/>
          </a:p>
          <a:p>
            <a:pPr indent="-457200">
              <a:spcBef>
                <a:spcPts val="0"/>
              </a:spcBef>
            </a:pPr>
            <a:r>
              <a:rPr lang="en-GB" dirty="0"/>
              <a:t>Look to add further functionality such as Dark Mode and exploring 3D element in the Hero section in place of the background image.</a:t>
            </a:r>
          </a:p>
          <a:p>
            <a:pPr indent="-457200">
              <a:spcBef>
                <a:spcPts val="0"/>
              </a:spcBef>
            </a:pPr>
            <a:endParaRPr lang="en-GB" dirty="0"/>
          </a:p>
          <a:p>
            <a:pPr indent="-457200">
              <a:spcBef>
                <a:spcPts val="0"/>
              </a:spcBef>
            </a:pPr>
            <a:r>
              <a:rPr lang="en-GB" dirty="0"/>
              <a:t>Research the SEO side and learn about how the analytics and google key words work.</a:t>
            </a:r>
          </a:p>
          <a:p>
            <a:pPr indent="-457200">
              <a:spcBef>
                <a:spcPts val="0"/>
              </a:spcBef>
            </a:pPr>
            <a:endParaRPr lang="en-GB" dirty="0"/>
          </a:p>
          <a:p>
            <a:pPr indent="-457200">
              <a:spcBef>
                <a:spcPts val="0"/>
              </a:spcBef>
            </a:pPr>
            <a:r>
              <a:rPr lang="en-GB" dirty="0"/>
              <a:t>Over the coming weeks I’m looking to build v2.0 with a more dynamic feel.</a:t>
            </a:r>
          </a:p>
          <a:p>
            <a:pPr indent="-457200">
              <a:spcBef>
                <a:spcPts val="0"/>
              </a:spcBef>
            </a:pPr>
            <a:endParaRPr lang="en-GB" dirty="0"/>
          </a:p>
          <a:p>
            <a:pPr indent="-457200">
              <a:spcBef>
                <a:spcPts val="0"/>
              </a:spcBef>
            </a:pPr>
            <a:r>
              <a:rPr lang="en-GB" dirty="0"/>
              <a:t>Also looking to build some other web-apps that showcase real-world application. </a:t>
            </a:r>
          </a:p>
          <a:p>
            <a:pPr marL="514350" lvl="0" indent="-514350" algn="l" rtl="0">
              <a:spcBef>
                <a:spcPts val="0"/>
              </a:spcBef>
              <a:spcAft>
                <a:spcPts val="0"/>
              </a:spcAft>
              <a:buClr>
                <a:srgbClr val="4B378C"/>
              </a:buClr>
              <a:buSzPts val="2800"/>
              <a:buAutoNum type="arabicPeriod"/>
            </a:pPr>
            <a:endParaRPr dirty="0"/>
          </a:p>
        </p:txBody>
      </p:sp>
    </p:spTree>
    <p:extLst>
      <p:ext uri="{BB962C8B-B14F-4D97-AF65-F5344CB8AC3E}">
        <p14:creationId xmlns:p14="http://schemas.microsoft.com/office/powerpoint/2010/main" val="3959694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1151906" y="368099"/>
            <a:ext cx="8668988" cy="96874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Play"/>
              <a:buNone/>
            </a:pPr>
            <a:r>
              <a:rPr lang="en-US" dirty="0"/>
              <a:t>Resources</a:t>
            </a:r>
            <a:endParaRPr dirty="0"/>
          </a:p>
        </p:txBody>
      </p:sp>
      <p:sp>
        <p:nvSpPr>
          <p:cNvPr id="109" name="Google Shape;109;p22"/>
          <p:cNvSpPr txBox="1">
            <a:spLocks noGrp="1"/>
          </p:cNvSpPr>
          <p:nvPr>
            <p:ph type="body" idx="1"/>
          </p:nvPr>
        </p:nvSpPr>
        <p:spPr>
          <a:xfrm>
            <a:off x="178130" y="1785395"/>
            <a:ext cx="11792197" cy="4841035"/>
          </a:xfrm>
          <a:prstGeom prst="rect">
            <a:avLst/>
          </a:prstGeom>
          <a:noFill/>
          <a:ln>
            <a:noFill/>
          </a:ln>
        </p:spPr>
        <p:txBody>
          <a:bodyPr spcFirstLastPara="1" wrap="square" lIns="91425" tIns="45700" rIns="91425" bIns="45700" anchor="t" anchorCtr="0">
            <a:normAutofit lnSpcReduction="10000"/>
          </a:bodyPr>
          <a:lstStyle/>
          <a:p>
            <a:r>
              <a:rPr lang="en-GB" b="0" i="0" u="sng" dirty="0">
                <a:solidFill>
                  <a:schemeClr val="bg1"/>
                </a:solidFill>
                <a:effectLst/>
                <a:latin typeface="source-serif-pro"/>
                <a:hlinkClick r:id="rId3">
                  <a:extLst>
                    <a:ext uri="{A12FA001-AC4F-418D-AE19-62706E023703}">
                      <ahyp:hlinkClr xmlns:ahyp="http://schemas.microsoft.com/office/drawing/2018/hyperlinkcolor" val="tx"/>
                    </a:ext>
                  </a:extLst>
                </a:hlinkClick>
              </a:rPr>
              <a:t>https://vitejs.dev/guide/</a:t>
            </a:r>
          </a:p>
          <a:p>
            <a:pPr algn="l"/>
            <a:r>
              <a:rPr lang="en-GB" b="0" i="0" u="sng" dirty="0">
                <a:solidFill>
                  <a:schemeClr val="bg1"/>
                </a:solidFill>
                <a:effectLst/>
                <a:latin typeface="source-serif-pro"/>
                <a:hlinkClick r:id="rId3">
                  <a:extLst>
                    <a:ext uri="{A12FA001-AC4F-418D-AE19-62706E023703}">
                      <ahyp:hlinkClr xmlns:ahyp="http://schemas.microsoft.com/office/drawing/2018/hyperlinkcolor" val="tx"/>
                    </a:ext>
                  </a:extLst>
                </a:hlinkClick>
              </a:rPr>
              <a:t>https://tailwindcss.com/</a:t>
            </a:r>
            <a:r>
              <a:rPr lang="en-GB" b="0" i="0" u="sng" dirty="0">
                <a:solidFill>
                  <a:schemeClr val="bg1"/>
                </a:solidFill>
                <a:effectLst/>
                <a:latin typeface="source-serif-pro"/>
              </a:rPr>
              <a:t> </a:t>
            </a:r>
          </a:p>
          <a:p>
            <a:pPr algn="l"/>
            <a:r>
              <a:rPr lang="en-GB" b="0" i="0" u="sng" dirty="0">
                <a:solidFill>
                  <a:schemeClr val="bg1"/>
                </a:solidFill>
                <a:effectLst/>
                <a:latin typeface="source-serif-pro"/>
                <a:hlinkClick r:id="rId4">
                  <a:extLst>
                    <a:ext uri="{A12FA001-AC4F-418D-AE19-62706E023703}">
                      <ahyp:hlinkClr xmlns:ahyp="http://schemas.microsoft.com/office/drawing/2018/hyperlinkcolor" val="tx"/>
                    </a:ext>
                  </a:extLst>
                </a:hlinkClick>
              </a:rPr>
              <a:t>https://www.figma.com</a:t>
            </a:r>
            <a:endParaRPr lang="en-GB" b="0" i="0" dirty="0">
              <a:solidFill>
                <a:schemeClr val="bg1"/>
              </a:solidFill>
              <a:effectLst/>
              <a:latin typeface="source-serif-pro"/>
            </a:endParaRPr>
          </a:p>
          <a:p>
            <a:pPr algn="l"/>
            <a:r>
              <a:rPr lang="en-GB" b="0" i="0" u="sng" dirty="0">
                <a:solidFill>
                  <a:schemeClr val="bg1"/>
                </a:solidFill>
                <a:effectLst/>
                <a:latin typeface="source-serif-pro"/>
                <a:hlinkClick r:id="rId5">
                  <a:extLst>
                    <a:ext uri="{A12FA001-AC4F-418D-AE19-62706E023703}">
                      <ahyp:hlinkClr xmlns:ahyp="http://schemas.microsoft.com/office/drawing/2018/hyperlinkcolor" val="tx"/>
                    </a:ext>
                  </a:extLst>
                </a:hlinkClick>
              </a:rPr>
              <a:t>https://www.invisionapp.com/inside-design/how-to-wireframe/</a:t>
            </a:r>
            <a:endParaRPr lang="en-GB" b="0" i="0" u="sng" dirty="0">
              <a:solidFill>
                <a:schemeClr val="bg1"/>
              </a:solidFill>
              <a:effectLst/>
              <a:latin typeface="source-serif-pro"/>
            </a:endParaRPr>
          </a:p>
          <a:p>
            <a:pPr algn="l"/>
            <a:r>
              <a:rPr lang="en-GB" b="0" i="0" dirty="0">
                <a:solidFill>
                  <a:schemeClr val="bg1"/>
                </a:solidFill>
                <a:effectLst/>
                <a:latin typeface="source-serif-pro"/>
                <a:hlinkClick r:id="rId6">
                  <a:extLst>
                    <a:ext uri="{A12FA001-AC4F-418D-AE19-62706E023703}">
                      <ahyp:hlinkClr xmlns:ahyp="http://schemas.microsoft.com/office/drawing/2018/hyperlinkcolor" val="tx"/>
                    </a:ext>
                  </a:extLst>
                </a:hlinkClick>
              </a:rPr>
              <a:t>https://www.youtube.com/watch?v=6t_dYhXyYjI&amp;t=1377s</a:t>
            </a:r>
            <a:r>
              <a:rPr lang="en-GB" b="0" i="0" dirty="0">
                <a:solidFill>
                  <a:schemeClr val="bg1"/>
                </a:solidFill>
                <a:effectLst/>
                <a:latin typeface="source-serif-pro"/>
              </a:rPr>
              <a:t> </a:t>
            </a:r>
          </a:p>
          <a:p>
            <a:pPr algn="l"/>
            <a:r>
              <a:rPr lang="en-GB" b="0" i="0" u="sng" dirty="0">
                <a:solidFill>
                  <a:schemeClr val="bg1"/>
                </a:solidFill>
                <a:effectLst/>
                <a:latin typeface="source-serif-pro"/>
                <a:hlinkClick r:id="rId7">
                  <a:extLst>
                    <a:ext uri="{A12FA001-AC4F-418D-AE19-62706E023703}">
                      <ahyp:hlinkClr xmlns:ahyp="http://schemas.microsoft.com/office/drawing/2018/hyperlinkcolor" val="tx"/>
                    </a:ext>
                  </a:extLst>
                </a:hlinkClick>
              </a:rPr>
              <a:t>https://coolors.co</a:t>
            </a:r>
            <a:endParaRPr lang="en-GB" b="0" i="0" dirty="0">
              <a:solidFill>
                <a:schemeClr val="bg1"/>
              </a:solidFill>
              <a:effectLst/>
              <a:latin typeface="source-serif-pro"/>
            </a:endParaRPr>
          </a:p>
          <a:p>
            <a:pPr algn="l"/>
            <a:r>
              <a:rPr lang="en-GB" b="0" i="0" u="sng" dirty="0">
                <a:solidFill>
                  <a:schemeClr val="bg1"/>
                </a:solidFill>
                <a:effectLst/>
                <a:latin typeface="source-serif-pro"/>
                <a:hlinkClick r:id="rId8">
                  <a:extLst>
                    <a:ext uri="{A12FA001-AC4F-418D-AE19-62706E023703}">
                      <ahyp:hlinkClr xmlns:ahyp="http://schemas.microsoft.com/office/drawing/2018/hyperlinkcolor" val="tx"/>
                    </a:ext>
                  </a:extLst>
                </a:hlinkClick>
              </a:rPr>
              <a:t>https://fonts.googleapis.com/css2?family=Roboto:wght@400;500;700;900&amp;family=Space+Mono:ital@0;1&amp;display=swap</a:t>
            </a:r>
            <a:r>
              <a:rPr lang="en-GB" b="0" i="0" u="sng" dirty="0">
                <a:solidFill>
                  <a:schemeClr val="bg1"/>
                </a:solidFill>
                <a:effectLst/>
                <a:latin typeface="source-serif-pro"/>
              </a:rPr>
              <a:t> </a:t>
            </a:r>
          </a:p>
          <a:p>
            <a:pPr algn="l"/>
            <a:r>
              <a:rPr lang="en-GB" b="0" i="0" u="sng" dirty="0">
                <a:solidFill>
                  <a:schemeClr val="bg1"/>
                </a:solidFill>
                <a:effectLst/>
                <a:latin typeface="source-serif-pro"/>
                <a:hlinkClick r:id="rId9">
                  <a:extLst>
                    <a:ext uri="{A12FA001-AC4F-418D-AE19-62706E023703}">
                      <ahyp:hlinkClr xmlns:ahyp="http://schemas.microsoft.com/office/drawing/2018/hyperlinkcolor" val="tx"/>
                    </a:ext>
                  </a:extLst>
                </a:hlinkClick>
              </a:rPr>
              <a:t>https://app.getform.io/</a:t>
            </a:r>
            <a:endParaRPr lang="en-GB" b="0" i="0" u="sng" dirty="0">
              <a:solidFill>
                <a:schemeClr val="bg1"/>
              </a:solidFill>
              <a:effectLst/>
              <a:latin typeface="source-serif-pro"/>
            </a:endParaRPr>
          </a:p>
          <a:p>
            <a:pPr algn="l"/>
            <a:r>
              <a:rPr lang="en-GB" b="0" i="0" u="sng" dirty="0">
                <a:solidFill>
                  <a:schemeClr val="bg1"/>
                </a:solidFill>
                <a:effectLst/>
                <a:latin typeface="source-serif-pro"/>
                <a:hlinkClick r:id="rId10">
                  <a:extLst>
                    <a:ext uri="{A12FA001-AC4F-418D-AE19-62706E023703}">
                      <ahyp:hlinkClr xmlns:ahyp="http://schemas.microsoft.com/office/drawing/2018/hyperlinkcolor" val="tx"/>
                    </a:ext>
                  </a:extLst>
                </a:hlinkClick>
              </a:rPr>
              <a:t>https://www.123-reg.co.uk/</a:t>
            </a:r>
            <a:endParaRPr lang="en-GB" b="0" i="0" u="sng" dirty="0">
              <a:solidFill>
                <a:schemeClr val="bg1"/>
              </a:solidFill>
              <a:effectLst/>
              <a:latin typeface="source-serif-pro"/>
            </a:endParaRPr>
          </a:p>
          <a:p>
            <a:pPr algn="l"/>
            <a:r>
              <a:rPr lang="en-US" dirty="0">
                <a:solidFill>
                  <a:schemeClr val="bg1"/>
                </a:solidFill>
                <a:hlinkClick r:id="rId11">
                  <a:extLst>
                    <a:ext uri="{A12FA001-AC4F-418D-AE19-62706E023703}">
                      <ahyp:hlinkClr xmlns:ahyp="http://schemas.microsoft.com/office/drawing/2018/hyperlinkcolor" val="tx"/>
                    </a:ext>
                  </a:extLst>
                </a:hlinkClick>
              </a:rPr>
              <a:t>https://www.youtube.com</a:t>
            </a:r>
            <a:r>
              <a:rPr lang="en-US" dirty="0">
                <a:solidFill>
                  <a:schemeClr val="bg1"/>
                </a:solidFill>
              </a:rPr>
              <a:t> – for inspiration/ guides and tutorials  </a:t>
            </a:r>
          </a:p>
        </p:txBody>
      </p:sp>
    </p:spTree>
    <p:extLst>
      <p:ext uri="{BB962C8B-B14F-4D97-AF65-F5344CB8AC3E}">
        <p14:creationId xmlns:p14="http://schemas.microsoft.com/office/powerpoint/2010/main" val="1106671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3856181" y="2473476"/>
            <a:ext cx="7196668" cy="191104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800"/>
              <a:buFont typeface="Play"/>
              <a:buNone/>
            </a:pPr>
            <a:r>
              <a:rPr lang="en-US" dirty="0"/>
              <a:t>Thanks for listening!</a:t>
            </a:r>
            <a:endParaRPr dirty="0"/>
          </a:p>
        </p:txBody>
      </p:sp>
      <p:sp>
        <p:nvSpPr>
          <p:cNvPr id="4" name="Google Shape;86;p19">
            <a:extLst>
              <a:ext uri="{FF2B5EF4-FFF2-40B4-BE49-F238E27FC236}">
                <a16:creationId xmlns:a16="http://schemas.microsoft.com/office/drawing/2014/main" id="{5088BBD4-854F-A962-7300-410B00CBB87E}"/>
              </a:ext>
            </a:extLst>
          </p:cNvPr>
          <p:cNvSpPr txBox="1">
            <a:spLocks/>
          </p:cNvSpPr>
          <p:nvPr/>
        </p:nvSpPr>
        <p:spPr>
          <a:xfrm>
            <a:off x="3856181" y="3683151"/>
            <a:ext cx="7196668" cy="1911047"/>
          </a:xfrm>
          <a:prstGeom prst="rect">
            <a:avLst/>
          </a:prstGeom>
          <a:noFill/>
          <a:ln>
            <a:noFill/>
          </a:ln>
        </p:spPr>
        <p:txBody>
          <a:bodyPr spcFirstLastPara="1" vert="horz" wrap="square" lIns="91425" tIns="45700" rIns="91425" bIns="45700" rtlCol="0" anchor="ctr" anchorCtr="0">
            <a:noAutofit/>
          </a:bodyPr>
          <a:lstStyle>
            <a:lvl1pPr marR="0" lvl="0" algn="l" defTabSz="914400" rtl="0" eaLnBrk="1" latinLnBrk="0" hangingPunct="1">
              <a:lnSpc>
                <a:spcPct val="90000"/>
              </a:lnSpc>
              <a:spcBef>
                <a:spcPts val="0"/>
              </a:spcBef>
              <a:spcAft>
                <a:spcPts val="0"/>
              </a:spcAft>
              <a:buClr>
                <a:schemeClr val="lt1"/>
              </a:buClr>
              <a:buSzPts val="4800"/>
              <a:buFont typeface="Play"/>
              <a:buNone/>
              <a:defRPr sz="4800" b="1" i="0" u="none" strike="noStrike" kern="1200"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z="4000" dirty="0"/>
              <a:t>Any Questions?</a:t>
            </a:r>
          </a:p>
        </p:txBody>
      </p:sp>
    </p:spTree>
    <p:extLst>
      <p:ext uri="{BB962C8B-B14F-4D97-AF65-F5344CB8AC3E}">
        <p14:creationId xmlns:p14="http://schemas.microsoft.com/office/powerpoint/2010/main" val="882510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1151906" y="368099"/>
            <a:ext cx="8668988" cy="96874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Play"/>
              <a:buNone/>
            </a:pPr>
            <a:r>
              <a:rPr lang="en-US" dirty="0"/>
              <a:t>SETTING THE GOALS</a:t>
            </a:r>
            <a:endParaRPr dirty="0"/>
          </a:p>
        </p:txBody>
      </p:sp>
      <p:sp>
        <p:nvSpPr>
          <p:cNvPr id="109" name="Google Shape;109;p22"/>
          <p:cNvSpPr txBox="1">
            <a:spLocks noGrp="1"/>
          </p:cNvSpPr>
          <p:nvPr>
            <p:ph type="body" idx="1"/>
          </p:nvPr>
        </p:nvSpPr>
        <p:spPr>
          <a:xfrm>
            <a:off x="178130" y="1785395"/>
            <a:ext cx="11792197" cy="484103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lt1"/>
              </a:buClr>
              <a:buSzPts val="2800"/>
              <a:buChar char="•"/>
            </a:pPr>
            <a:r>
              <a:rPr lang="en-GB" dirty="0"/>
              <a:t>What is the purpose of the website? – </a:t>
            </a:r>
            <a:r>
              <a:rPr lang="en-GB" i="1" dirty="0">
                <a:solidFill>
                  <a:schemeClr val="tx1"/>
                </a:solidFill>
              </a:rPr>
              <a:t>Allow me to introduce myself…</a:t>
            </a:r>
          </a:p>
          <a:p>
            <a:pPr marL="342900" lvl="0" indent="-342900" algn="l" rtl="0">
              <a:spcBef>
                <a:spcPts val="0"/>
              </a:spcBef>
              <a:spcAft>
                <a:spcPts val="0"/>
              </a:spcAft>
              <a:buClr>
                <a:schemeClr val="lt1"/>
              </a:buClr>
              <a:buSzPts val="2800"/>
              <a:buChar char="•"/>
            </a:pPr>
            <a:endParaRPr lang="en-GB" dirty="0"/>
          </a:p>
          <a:p>
            <a:pPr marL="342900" lvl="0" indent="-342900" algn="l" rtl="0">
              <a:spcBef>
                <a:spcPts val="0"/>
              </a:spcBef>
              <a:spcAft>
                <a:spcPts val="0"/>
              </a:spcAft>
              <a:buClr>
                <a:schemeClr val="lt1"/>
              </a:buClr>
              <a:buSzPts val="2800"/>
              <a:buChar char="•"/>
            </a:pPr>
            <a:r>
              <a:rPr lang="en-GB" dirty="0"/>
              <a:t>What needs or requirements am I trying to fulfil. – </a:t>
            </a:r>
            <a:r>
              <a:rPr lang="en-GB" i="1" dirty="0">
                <a:solidFill>
                  <a:schemeClr val="tx1"/>
                </a:solidFill>
              </a:rPr>
              <a:t>Showcase myself and my skillset.</a:t>
            </a:r>
          </a:p>
          <a:p>
            <a:pPr marL="342900" lvl="0" indent="-342900" algn="l" rtl="0">
              <a:spcBef>
                <a:spcPts val="0"/>
              </a:spcBef>
              <a:spcAft>
                <a:spcPts val="0"/>
              </a:spcAft>
              <a:buClr>
                <a:schemeClr val="lt1"/>
              </a:buClr>
              <a:buSzPts val="2800"/>
              <a:buChar char="•"/>
            </a:pPr>
            <a:endParaRPr lang="en-GB" dirty="0"/>
          </a:p>
          <a:p>
            <a:pPr marL="342900" lvl="0" indent="-342900" algn="l" rtl="0">
              <a:spcBef>
                <a:spcPts val="0"/>
              </a:spcBef>
              <a:spcAft>
                <a:spcPts val="0"/>
              </a:spcAft>
              <a:buClr>
                <a:schemeClr val="lt1"/>
              </a:buClr>
              <a:buSzPts val="2800"/>
              <a:buChar char="•"/>
            </a:pPr>
            <a:r>
              <a:rPr lang="en-GB" dirty="0"/>
              <a:t>What the structure and layout of the site? – </a:t>
            </a:r>
            <a:r>
              <a:rPr lang="en-GB" i="1" dirty="0">
                <a:solidFill>
                  <a:schemeClr val="tx1"/>
                </a:solidFill>
              </a:rPr>
              <a:t>check this </a:t>
            </a:r>
            <a:r>
              <a:rPr lang="en-GB" i="1" dirty="0">
                <a:solidFill>
                  <a:srgbClr val="FF0000"/>
                </a:solidFill>
                <a:hlinkClick r:id="rId3">
                  <a:extLst>
                    <a:ext uri="{A12FA001-AC4F-418D-AE19-62706E023703}">
                      <ahyp:hlinkClr xmlns:ahyp="http://schemas.microsoft.com/office/drawing/2018/hyperlinkcolor" val="tx"/>
                    </a:ext>
                  </a:extLst>
                </a:hlinkClick>
              </a:rPr>
              <a:t>YouTube</a:t>
            </a:r>
            <a:r>
              <a:rPr lang="en-GB" i="1" dirty="0">
                <a:solidFill>
                  <a:schemeClr val="tx1"/>
                </a:solidFill>
              </a:rPr>
              <a:t> vid!</a:t>
            </a:r>
          </a:p>
          <a:p>
            <a:pPr marL="342900" lvl="0" indent="-342900" algn="l" rtl="0">
              <a:spcBef>
                <a:spcPts val="0"/>
              </a:spcBef>
              <a:spcAft>
                <a:spcPts val="0"/>
              </a:spcAft>
              <a:buClr>
                <a:schemeClr val="lt1"/>
              </a:buClr>
              <a:buSzPts val="2800"/>
              <a:buChar char="•"/>
            </a:pPr>
            <a:endParaRPr lang="en-GB" dirty="0"/>
          </a:p>
          <a:p>
            <a:pPr marL="342900" lvl="0" indent="-342900" algn="l" rtl="0">
              <a:spcBef>
                <a:spcPts val="0"/>
              </a:spcBef>
              <a:spcAft>
                <a:spcPts val="0"/>
              </a:spcAft>
              <a:buClr>
                <a:schemeClr val="lt1"/>
              </a:buClr>
              <a:buSzPts val="2800"/>
              <a:buChar char="•"/>
            </a:pPr>
            <a:r>
              <a:rPr lang="en-GB" dirty="0"/>
              <a:t>What is the vibe I want to go for? – </a:t>
            </a:r>
            <a:r>
              <a:rPr lang="en-GB" i="1" dirty="0">
                <a:solidFill>
                  <a:schemeClr val="tx1"/>
                </a:solidFill>
              </a:rPr>
              <a:t>Professional yet not overbearing </a:t>
            </a:r>
          </a:p>
          <a:p>
            <a:pPr marL="342900" lvl="0" indent="-342900" algn="l" rtl="0">
              <a:spcBef>
                <a:spcPts val="0"/>
              </a:spcBef>
              <a:spcAft>
                <a:spcPts val="0"/>
              </a:spcAft>
              <a:buClr>
                <a:schemeClr val="lt1"/>
              </a:buClr>
              <a:buSzPts val="2800"/>
              <a:buChar char="•"/>
            </a:pPr>
            <a:endParaRPr lang="en-GB" dirty="0"/>
          </a:p>
          <a:p>
            <a:pPr marL="342900" lvl="0" indent="-342900" algn="l" rtl="0">
              <a:spcBef>
                <a:spcPts val="0"/>
              </a:spcBef>
              <a:spcAft>
                <a:spcPts val="0"/>
              </a:spcAft>
              <a:buClr>
                <a:schemeClr val="lt1"/>
              </a:buClr>
              <a:buSzPts val="2800"/>
              <a:buChar char="•"/>
            </a:pPr>
            <a:r>
              <a:rPr lang="en-GB" dirty="0"/>
              <a:t>When some come interacts with the website what is it I want them to do? – </a:t>
            </a:r>
            <a:r>
              <a:rPr lang="en-GB" i="1" dirty="0">
                <a:solidFill>
                  <a:schemeClr val="tx1"/>
                </a:solidFill>
              </a:rPr>
              <a:t>Hire me for a project</a:t>
            </a:r>
            <a:endParaRPr i="1" dirty="0">
              <a:solidFill>
                <a:schemeClr val="tx1"/>
              </a:solidFill>
            </a:endParaRPr>
          </a:p>
        </p:txBody>
      </p:sp>
    </p:spTree>
    <p:extLst>
      <p:ext uri="{BB962C8B-B14F-4D97-AF65-F5344CB8AC3E}">
        <p14:creationId xmlns:p14="http://schemas.microsoft.com/office/powerpoint/2010/main" val="102615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37" name="Picture 36" descr="A screenshot of a computer&#10;&#10;Description automatically generated">
            <a:hlinkClick r:id="rId3"/>
            <a:extLst>
              <a:ext uri="{FF2B5EF4-FFF2-40B4-BE49-F238E27FC236}">
                <a16:creationId xmlns:a16="http://schemas.microsoft.com/office/drawing/2014/main" id="{7DFC6C61-4E57-F3F2-3C5F-6B3F94CE3C33}"/>
              </a:ext>
            </a:extLst>
          </p:cNvPr>
          <p:cNvPicPr>
            <a:picLocks noChangeAspect="1"/>
          </p:cNvPicPr>
          <p:nvPr/>
        </p:nvPicPr>
        <p:blipFill>
          <a:blip r:embed="rId4"/>
          <a:stretch>
            <a:fillRect/>
          </a:stretch>
        </p:blipFill>
        <p:spPr>
          <a:xfrm>
            <a:off x="4576048" y="4397661"/>
            <a:ext cx="4597803" cy="2460338"/>
          </a:xfrm>
          <a:prstGeom prst="rect">
            <a:avLst/>
          </a:prstGeom>
        </p:spPr>
      </p:pic>
      <p:pic>
        <p:nvPicPr>
          <p:cNvPr id="32" name="Picture 31" descr="A red background with text and a ball&#10;&#10;Description automatically generated">
            <a:hlinkClick r:id="rId5"/>
            <a:extLst>
              <a:ext uri="{FF2B5EF4-FFF2-40B4-BE49-F238E27FC236}">
                <a16:creationId xmlns:a16="http://schemas.microsoft.com/office/drawing/2014/main" id="{7CB9556D-A522-F4E3-4193-6085F5757BDC}"/>
              </a:ext>
            </a:extLst>
          </p:cNvPr>
          <p:cNvPicPr>
            <a:picLocks noChangeAspect="1"/>
          </p:cNvPicPr>
          <p:nvPr/>
        </p:nvPicPr>
        <p:blipFill>
          <a:blip r:embed="rId6"/>
          <a:stretch>
            <a:fillRect/>
          </a:stretch>
        </p:blipFill>
        <p:spPr>
          <a:xfrm>
            <a:off x="5353711" y="2710095"/>
            <a:ext cx="3820141" cy="2522291"/>
          </a:xfrm>
          <a:prstGeom prst="rect">
            <a:avLst/>
          </a:prstGeom>
        </p:spPr>
      </p:pic>
      <p:pic>
        <p:nvPicPr>
          <p:cNvPr id="18" name="Picture 17" descr="A screenshot of a social media page&#10;&#10;Description automatically generated">
            <a:hlinkClick r:id="rId7"/>
            <a:extLst>
              <a:ext uri="{FF2B5EF4-FFF2-40B4-BE49-F238E27FC236}">
                <a16:creationId xmlns:a16="http://schemas.microsoft.com/office/drawing/2014/main" id="{232AB577-AF18-8CED-D346-93B6A92753DB}"/>
              </a:ext>
            </a:extLst>
          </p:cNvPr>
          <p:cNvPicPr>
            <a:picLocks noChangeAspect="1"/>
          </p:cNvPicPr>
          <p:nvPr/>
        </p:nvPicPr>
        <p:blipFill>
          <a:blip r:embed="rId8"/>
          <a:stretch>
            <a:fillRect/>
          </a:stretch>
        </p:blipFill>
        <p:spPr>
          <a:xfrm>
            <a:off x="0" y="2054113"/>
            <a:ext cx="4156150" cy="2224541"/>
          </a:xfrm>
          <a:prstGeom prst="rect">
            <a:avLst/>
          </a:prstGeom>
        </p:spPr>
      </p:pic>
      <p:pic>
        <p:nvPicPr>
          <p:cNvPr id="7" name="Picture 6" descr="A close-up of a website&#10;&#10;Description automatically generated">
            <a:hlinkClick r:id="rId9"/>
            <a:extLst>
              <a:ext uri="{FF2B5EF4-FFF2-40B4-BE49-F238E27FC236}">
                <a16:creationId xmlns:a16="http://schemas.microsoft.com/office/drawing/2014/main" id="{92899FBD-6B16-20E1-940E-D40EC0A2A174}"/>
              </a:ext>
            </a:extLst>
          </p:cNvPr>
          <p:cNvPicPr>
            <a:picLocks noChangeAspect="1"/>
          </p:cNvPicPr>
          <p:nvPr/>
        </p:nvPicPr>
        <p:blipFill>
          <a:blip r:embed="rId10"/>
          <a:stretch>
            <a:fillRect/>
          </a:stretch>
        </p:blipFill>
        <p:spPr>
          <a:xfrm>
            <a:off x="0" y="0"/>
            <a:ext cx="3950785" cy="2054113"/>
          </a:xfrm>
          <a:prstGeom prst="rect">
            <a:avLst/>
          </a:prstGeom>
        </p:spPr>
      </p:pic>
      <p:pic>
        <p:nvPicPr>
          <p:cNvPr id="17" name="Picture 16" descr="A computer and phone on a screen&#10;&#10;Description automatically generated">
            <a:hlinkClick r:id="rId11"/>
            <a:extLst>
              <a:ext uri="{FF2B5EF4-FFF2-40B4-BE49-F238E27FC236}">
                <a16:creationId xmlns:a16="http://schemas.microsoft.com/office/drawing/2014/main" id="{8E6804DB-750B-FC55-D1CA-651C6C148C48}"/>
              </a:ext>
            </a:extLst>
          </p:cNvPr>
          <p:cNvPicPr>
            <a:picLocks noChangeAspect="1"/>
          </p:cNvPicPr>
          <p:nvPr/>
        </p:nvPicPr>
        <p:blipFill>
          <a:blip r:embed="rId12"/>
          <a:stretch>
            <a:fillRect/>
          </a:stretch>
        </p:blipFill>
        <p:spPr>
          <a:xfrm>
            <a:off x="6897848" y="0"/>
            <a:ext cx="2276007" cy="2749775"/>
          </a:xfrm>
          <a:prstGeom prst="rect">
            <a:avLst/>
          </a:prstGeom>
        </p:spPr>
      </p:pic>
      <p:pic>
        <p:nvPicPr>
          <p:cNvPr id="9" name="Picture 8" descr="A screenshot of a social media page&#10;&#10;Description automatically generated">
            <a:hlinkClick r:id="rId7"/>
            <a:extLst>
              <a:ext uri="{FF2B5EF4-FFF2-40B4-BE49-F238E27FC236}">
                <a16:creationId xmlns:a16="http://schemas.microsoft.com/office/drawing/2014/main" id="{9D098314-FE6C-90DB-B27D-D3AE906C890E}"/>
              </a:ext>
            </a:extLst>
          </p:cNvPr>
          <p:cNvPicPr>
            <a:picLocks noChangeAspect="1"/>
          </p:cNvPicPr>
          <p:nvPr/>
        </p:nvPicPr>
        <p:blipFill>
          <a:blip r:embed="rId8"/>
          <a:stretch>
            <a:fillRect/>
          </a:stretch>
        </p:blipFill>
        <p:spPr>
          <a:xfrm>
            <a:off x="0" y="2054112"/>
            <a:ext cx="4156150" cy="2224541"/>
          </a:xfrm>
          <a:prstGeom prst="rect">
            <a:avLst/>
          </a:prstGeom>
        </p:spPr>
      </p:pic>
      <p:pic>
        <p:nvPicPr>
          <p:cNvPr id="13" name="Picture 12" descr="A cartoon of a person with glasses&#10;&#10;Description automatically generated">
            <a:hlinkClick r:id="rId13"/>
            <a:extLst>
              <a:ext uri="{FF2B5EF4-FFF2-40B4-BE49-F238E27FC236}">
                <a16:creationId xmlns:a16="http://schemas.microsoft.com/office/drawing/2014/main" id="{1468326E-3C58-3A63-B825-201C65F9253D}"/>
              </a:ext>
            </a:extLst>
          </p:cNvPr>
          <p:cNvPicPr>
            <a:picLocks noChangeAspect="1"/>
          </p:cNvPicPr>
          <p:nvPr/>
        </p:nvPicPr>
        <p:blipFill>
          <a:blip r:embed="rId14"/>
          <a:stretch>
            <a:fillRect/>
          </a:stretch>
        </p:blipFill>
        <p:spPr>
          <a:xfrm>
            <a:off x="3376387" y="0"/>
            <a:ext cx="3521461" cy="1982804"/>
          </a:xfrm>
          <a:prstGeom prst="rect">
            <a:avLst/>
          </a:prstGeom>
        </p:spPr>
      </p:pic>
      <p:pic>
        <p:nvPicPr>
          <p:cNvPr id="15" name="Picture 14" descr="A computer screen shot with text&#10;&#10;Description automatically generated">
            <a:hlinkClick r:id="rId15"/>
            <a:extLst>
              <a:ext uri="{FF2B5EF4-FFF2-40B4-BE49-F238E27FC236}">
                <a16:creationId xmlns:a16="http://schemas.microsoft.com/office/drawing/2014/main" id="{3323D6BA-3586-52BC-EBAE-363E1B806730}"/>
              </a:ext>
            </a:extLst>
          </p:cNvPr>
          <p:cNvPicPr>
            <a:picLocks noChangeAspect="1"/>
          </p:cNvPicPr>
          <p:nvPr/>
        </p:nvPicPr>
        <p:blipFill>
          <a:blip r:embed="rId16"/>
          <a:stretch>
            <a:fillRect/>
          </a:stretch>
        </p:blipFill>
        <p:spPr>
          <a:xfrm>
            <a:off x="0" y="4300503"/>
            <a:ext cx="4576049" cy="2576604"/>
          </a:xfrm>
          <a:prstGeom prst="rect">
            <a:avLst/>
          </a:prstGeom>
        </p:spPr>
      </p:pic>
      <p:pic>
        <p:nvPicPr>
          <p:cNvPr id="20" name="Picture 19" descr="A screenshot of a website&#10;&#10;Description automatically generated">
            <a:hlinkClick r:id="rId17"/>
            <a:extLst>
              <a:ext uri="{FF2B5EF4-FFF2-40B4-BE49-F238E27FC236}">
                <a16:creationId xmlns:a16="http://schemas.microsoft.com/office/drawing/2014/main" id="{A73C9633-915A-A539-4150-7479EFEA4C17}"/>
              </a:ext>
            </a:extLst>
          </p:cNvPr>
          <p:cNvPicPr>
            <a:picLocks noChangeAspect="1"/>
          </p:cNvPicPr>
          <p:nvPr/>
        </p:nvPicPr>
        <p:blipFill>
          <a:blip r:embed="rId18"/>
          <a:stretch>
            <a:fillRect/>
          </a:stretch>
        </p:blipFill>
        <p:spPr>
          <a:xfrm>
            <a:off x="8769168" y="0"/>
            <a:ext cx="3422832" cy="2259964"/>
          </a:xfrm>
          <a:prstGeom prst="rect">
            <a:avLst/>
          </a:prstGeom>
        </p:spPr>
      </p:pic>
      <p:pic>
        <p:nvPicPr>
          <p:cNvPr id="24" name="Picture 23" descr="A screenshot of a computer&#10;&#10;Description automatically generated">
            <a:hlinkClick r:id="rId19"/>
            <a:extLst>
              <a:ext uri="{FF2B5EF4-FFF2-40B4-BE49-F238E27FC236}">
                <a16:creationId xmlns:a16="http://schemas.microsoft.com/office/drawing/2014/main" id="{3DFDE0A4-13C2-6CF2-C7CC-848986AE552D}"/>
              </a:ext>
            </a:extLst>
          </p:cNvPr>
          <p:cNvPicPr>
            <a:picLocks noChangeAspect="1"/>
          </p:cNvPicPr>
          <p:nvPr/>
        </p:nvPicPr>
        <p:blipFill>
          <a:blip r:embed="rId20"/>
          <a:stretch>
            <a:fillRect/>
          </a:stretch>
        </p:blipFill>
        <p:spPr>
          <a:xfrm>
            <a:off x="8210348" y="2259965"/>
            <a:ext cx="3981651" cy="2628930"/>
          </a:xfrm>
          <a:prstGeom prst="rect">
            <a:avLst/>
          </a:prstGeom>
        </p:spPr>
      </p:pic>
      <p:pic>
        <p:nvPicPr>
          <p:cNvPr id="26" name="Picture 25" descr="A screenshot of a website&#10;&#10;Description automatically generated">
            <a:extLst>
              <a:ext uri="{FF2B5EF4-FFF2-40B4-BE49-F238E27FC236}">
                <a16:creationId xmlns:a16="http://schemas.microsoft.com/office/drawing/2014/main" id="{8FE12E1C-CA04-A98C-1311-CEB6DE1DA4E5}"/>
              </a:ext>
            </a:extLst>
          </p:cNvPr>
          <p:cNvPicPr>
            <a:picLocks noChangeAspect="1"/>
          </p:cNvPicPr>
          <p:nvPr/>
        </p:nvPicPr>
        <p:blipFill>
          <a:blip r:embed="rId21"/>
          <a:stretch>
            <a:fillRect/>
          </a:stretch>
        </p:blipFill>
        <p:spPr>
          <a:xfrm>
            <a:off x="3283072" y="1725543"/>
            <a:ext cx="3820141" cy="2522291"/>
          </a:xfrm>
          <a:prstGeom prst="rect">
            <a:avLst/>
          </a:prstGeom>
        </p:spPr>
      </p:pic>
      <p:pic>
        <p:nvPicPr>
          <p:cNvPr id="28" name="Picture 27" descr="A screenshot of a computer&#10;&#10;Description automatically generated">
            <a:hlinkClick r:id="rId22"/>
            <a:extLst>
              <a:ext uri="{FF2B5EF4-FFF2-40B4-BE49-F238E27FC236}">
                <a16:creationId xmlns:a16="http://schemas.microsoft.com/office/drawing/2014/main" id="{848DF364-ACA7-225B-B876-68289E026F74}"/>
              </a:ext>
            </a:extLst>
          </p:cNvPr>
          <p:cNvPicPr>
            <a:picLocks noChangeAspect="1"/>
          </p:cNvPicPr>
          <p:nvPr/>
        </p:nvPicPr>
        <p:blipFill>
          <a:blip r:embed="rId23"/>
          <a:stretch>
            <a:fillRect/>
          </a:stretch>
        </p:blipFill>
        <p:spPr>
          <a:xfrm>
            <a:off x="9173855" y="4865236"/>
            <a:ext cx="3018144" cy="1992763"/>
          </a:xfrm>
          <a:prstGeom prst="rect">
            <a:avLst/>
          </a:prstGeom>
        </p:spPr>
      </p:pic>
      <p:pic>
        <p:nvPicPr>
          <p:cNvPr id="35" name="Picture 34">
            <a:hlinkClick r:id="rId24"/>
            <a:extLst>
              <a:ext uri="{FF2B5EF4-FFF2-40B4-BE49-F238E27FC236}">
                <a16:creationId xmlns:a16="http://schemas.microsoft.com/office/drawing/2014/main" id="{F51A2C0F-D564-3DE7-3106-7355E52B9361}"/>
              </a:ext>
            </a:extLst>
          </p:cNvPr>
          <p:cNvPicPr>
            <a:picLocks noChangeAspect="1"/>
          </p:cNvPicPr>
          <p:nvPr/>
        </p:nvPicPr>
        <p:blipFill>
          <a:blip r:embed="rId25"/>
          <a:stretch>
            <a:fillRect/>
          </a:stretch>
        </p:blipFill>
        <p:spPr>
          <a:xfrm>
            <a:off x="4550382" y="4247834"/>
            <a:ext cx="3271541" cy="2160072"/>
          </a:xfrm>
          <a:prstGeom prst="rect">
            <a:avLst/>
          </a:prstGeom>
        </p:spPr>
      </p:pic>
    </p:spTree>
    <p:extLst>
      <p:ext uri="{BB962C8B-B14F-4D97-AF65-F5344CB8AC3E}">
        <p14:creationId xmlns:p14="http://schemas.microsoft.com/office/powerpoint/2010/main" val="1794747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2278061" y="368095"/>
            <a:ext cx="7194551" cy="96874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4B378C"/>
              </a:buClr>
              <a:buSzPts val="4000"/>
              <a:buFont typeface="Play"/>
              <a:buNone/>
            </a:pPr>
            <a:r>
              <a:rPr lang="en-US" dirty="0"/>
              <a:t>Figma – </a:t>
            </a:r>
            <a:r>
              <a:rPr lang="en-US" dirty="0">
                <a:hlinkClick r:id="rId3"/>
              </a:rPr>
              <a:t>Take a look…</a:t>
            </a:r>
            <a:endParaRPr dirty="0"/>
          </a:p>
        </p:txBody>
      </p:sp>
      <p:pic>
        <p:nvPicPr>
          <p:cNvPr id="7" name="Picture 6" descr="A colorful circles and a black background&#10;&#10;Description automatically generated">
            <a:extLst>
              <a:ext uri="{FF2B5EF4-FFF2-40B4-BE49-F238E27FC236}">
                <a16:creationId xmlns:a16="http://schemas.microsoft.com/office/drawing/2014/main" id="{DDB12EF3-303F-5144-3245-3E35DD0D8905}"/>
              </a:ext>
            </a:extLst>
          </p:cNvPr>
          <p:cNvPicPr>
            <a:picLocks noChangeAspect="1"/>
          </p:cNvPicPr>
          <p:nvPr/>
        </p:nvPicPr>
        <p:blipFill>
          <a:blip r:embed="rId4"/>
          <a:stretch>
            <a:fillRect/>
          </a:stretch>
        </p:blipFill>
        <p:spPr>
          <a:xfrm>
            <a:off x="1193532" y="94478"/>
            <a:ext cx="1011191" cy="1515979"/>
          </a:xfrm>
          <a:prstGeom prst="rect">
            <a:avLst/>
          </a:prstGeom>
        </p:spPr>
      </p:pic>
      <p:pic>
        <p:nvPicPr>
          <p:cNvPr id="30" name="Picture 29" descr="A screenshot of a web page&#10;&#10;Description automatically generated">
            <a:extLst>
              <a:ext uri="{FF2B5EF4-FFF2-40B4-BE49-F238E27FC236}">
                <a16:creationId xmlns:a16="http://schemas.microsoft.com/office/drawing/2014/main" id="{9C1114CE-D245-1B88-688E-C19B3866E67A}"/>
              </a:ext>
            </a:extLst>
          </p:cNvPr>
          <p:cNvPicPr>
            <a:picLocks noChangeAspect="1"/>
          </p:cNvPicPr>
          <p:nvPr/>
        </p:nvPicPr>
        <p:blipFill>
          <a:blip r:embed="rId5"/>
          <a:stretch>
            <a:fillRect/>
          </a:stretch>
        </p:blipFill>
        <p:spPr>
          <a:xfrm>
            <a:off x="2602616" y="1610457"/>
            <a:ext cx="9589384" cy="4723306"/>
          </a:xfrm>
          <a:prstGeom prst="rect">
            <a:avLst/>
          </a:prstGeom>
        </p:spPr>
      </p:pic>
      <p:pic>
        <p:nvPicPr>
          <p:cNvPr id="32" name="Picture 31">
            <a:extLst>
              <a:ext uri="{FF2B5EF4-FFF2-40B4-BE49-F238E27FC236}">
                <a16:creationId xmlns:a16="http://schemas.microsoft.com/office/drawing/2014/main" id="{F1CDF8F3-3C7E-BD82-0F25-D7DE30E9CC77}"/>
              </a:ext>
            </a:extLst>
          </p:cNvPr>
          <p:cNvPicPr>
            <a:picLocks noChangeAspect="1"/>
          </p:cNvPicPr>
          <p:nvPr/>
        </p:nvPicPr>
        <p:blipFill rotWithShape="1">
          <a:blip r:embed="rId6"/>
          <a:srcRect t="23301" b="23764"/>
          <a:stretch/>
        </p:blipFill>
        <p:spPr>
          <a:xfrm>
            <a:off x="0" y="1500082"/>
            <a:ext cx="2602616" cy="1927655"/>
          </a:xfrm>
          <a:prstGeom prst="rect">
            <a:avLst/>
          </a:prstGeom>
        </p:spPr>
      </p:pic>
      <p:pic>
        <p:nvPicPr>
          <p:cNvPr id="34" name="Picture 33">
            <a:extLst>
              <a:ext uri="{FF2B5EF4-FFF2-40B4-BE49-F238E27FC236}">
                <a16:creationId xmlns:a16="http://schemas.microsoft.com/office/drawing/2014/main" id="{0590F472-F053-EFA9-34A1-CB28BE59BE23}"/>
              </a:ext>
            </a:extLst>
          </p:cNvPr>
          <p:cNvPicPr>
            <a:picLocks noChangeAspect="1"/>
          </p:cNvPicPr>
          <p:nvPr/>
        </p:nvPicPr>
        <p:blipFill rotWithShape="1">
          <a:blip r:embed="rId7"/>
          <a:srcRect t="37209" b="12973"/>
          <a:stretch/>
        </p:blipFill>
        <p:spPr>
          <a:xfrm>
            <a:off x="-10498" y="3418743"/>
            <a:ext cx="2623612" cy="1828800"/>
          </a:xfrm>
          <a:prstGeom prst="rect">
            <a:avLst/>
          </a:prstGeom>
        </p:spPr>
      </p:pic>
      <p:pic>
        <p:nvPicPr>
          <p:cNvPr id="36" name="Picture 35" descr="A screenshot of a color chart&#10;&#10;Description automatically generated">
            <a:extLst>
              <a:ext uri="{FF2B5EF4-FFF2-40B4-BE49-F238E27FC236}">
                <a16:creationId xmlns:a16="http://schemas.microsoft.com/office/drawing/2014/main" id="{21D14B60-D53D-3336-A87B-630855707ACE}"/>
              </a:ext>
            </a:extLst>
          </p:cNvPr>
          <p:cNvPicPr>
            <a:picLocks noChangeAspect="1"/>
          </p:cNvPicPr>
          <p:nvPr/>
        </p:nvPicPr>
        <p:blipFill>
          <a:blip r:embed="rId8"/>
          <a:stretch>
            <a:fillRect/>
          </a:stretch>
        </p:blipFill>
        <p:spPr>
          <a:xfrm>
            <a:off x="56563" y="5247543"/>
            <a:ext cx="2438400" cy="1515979"/>
          </a:xfrm>
          <a:prstGeom prst="rect">
            <a:avLst/>
          </a:prstGeom>
        </p:spPr>
      </p:pic>
    </p:spTree>
    <p:extLst>
      <p:ext uri="{BB962C8B-B14F-4D97-AF65-F5344CB8AC3E}">
        <p14:creationId xmlns:p14="http://schemas.microsoft.com/office/powerpoint/2010/main" val="1182312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3A16D9D3-6B03-F94C-628D-BC9DFF0A59B7}"/>
              </a:ext>
            </a:extLst>
          </p:cNvPr>
          <p:cNvPicPr>
            <a:picLocks noChangeAspect="1"/>
          </p:cNvPicPr>
          <p:nvPr/>
        </p:nvPicPr>
        <p:blipFill>
          <a:blip r:embed="rId2"/>
          <a:stretch>
            <a:fillRect/>
          </a:stretch>
        </p:blipFill>
        <p:spPr>
          <a:xfrm>
            <a:off x="9714778" y="1007532"/>
            <a:ext cx="2421467" cy="484293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2651818-C289-E292-2A8E-E85C3C0DE068}"/>
              </a:ext>
            </a:extLst>
          </p:cNvPr>
          <p:cNvPicPr>
            <a:picLocks noChangeAspect="1"/>
          </p:cNvPicPr>
          <p:nvPr/>
        </p:nvPicPr>
        <p:blipFill>
          <a:blip r:embed="rId3"/>
          <a:stretch>
            <a:fillRect/>
          </a:stretch>
        </p:blipFill>
        <p:spPr>
          <a:xfrm>
            <a:off x="6556178" y="1007534"/>
            <a:ext cx="2421466" cy="484293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1E4DF230-0D5F-31AC-6A1D-2C5CA29F2CA5}"/>
              </a:ext>
            </a:extLst>
          </p:cNvPr>
          <p:cNvPicPr>
            <a:picLocks noChangeAspect="1"/>
          </p:cNvPicPr>
          <p:nvPr/>
        </p:nvPicPr>
        <p:blipFill>
          <a:blip r:embed="rId4"/>
          <a:stretch>
            <a:fillRect/>
          </a:stretch>
        </p:blipFill>
        <p:spPr>
          <a:xfrm>
            <a:off x="3341823" y="1007532"/>
            <a:ext cx="2421467" cy="4842933"/>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9CED35DB-EFE1-45DB-47D7-49334F5F7CB0}"/>
              </a:ext>
            </a:extLst>
          </p:cNvPr>
          <p:cNvPicPr>
            <a:picLocks noChangeAspect="1"/>
          </p:cNvPicPr>
          <p:nvPr/>
        </p:nvPicPr>
        <p:blipFill>
          <a:blip r:embed="rId5"/>
          <a:stretch>
            <a:fillRect/>
          </a:stretch>
        </p:blipFill>
        <p:spPr>
          <a:xfrm>
            <a:off x="55755" y="1007532"/>
            <a:ext cx="2421467" cy="4842933"/>
          </a:xfrm>
          <a:prstGeom prst="rect">
            <a:avLst/>
          </a:prstGeom>
        </p:spPr>
      </p:pic>
    </p:spTree>
    <p:extLst>
      <p:ext uri="{BB962C8B-B14F-4D97-AF65-F5344CB8AC3E}">
        <p14:creationId xmlns:p14="http://schemas.microsoft.com/office/powerpoint/2010/main" val="194094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screen shot of a phone&#10;&#10;Description automatically generated">
            <a:extLst>
              <a:ext uri="{FF2B5EF4-FFF2-40B4-BE49-F238E27FC236}">
                <a16:creationId xmlns:a16="http://schemas.microsoft.com/office/drawing/2014/main" id="{1A3CB5C4-F7CC-DC3D-B145-7051CAF2E8A7}"/>
              </a:ext>
            </a:extLst>
          </p:cNvPr>
          <p:cNvPicPr>
            <a:picLocks noChangeAspect="1"/>
          </p:cNvPicPr>
          <p:nvPr/>
        </p:nvPicPr>
        <p:blipFill>
          <a:blip r:embed="rId2"/>
          <a:stretch>
            <a:fillRect/>
          </a:stretch>
        </p:blipFill>
        <p:spPr>
          <a:xfrm>
            <a:off x="9714777" y="1007533"/>
            <a:ext cx="2421468" cy="4842936"/>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643A0BC-96A1-1F6F-34CB-A0A8314030B0}"/>
              </a:ext>
            </a:extLst>
          </p:cNvPr>
          <p:cNvPicPr>
            <a:picLocks noChangeAspect="1"/>
          </p:cNvPicPr>
          <p:nvPr/>
        </p:nvPicPr>
        <p:blipFill>
          <a:blip r:embed="rId3"/>
          <a:stretch>
            <a:fillRect/>
          </a:stretch>
        </p:blipFill>
        <p:spPr>
          <a:xfrm>
            <a:off x="6522521" y="1007533"/>
            <a:ext cx="2421467" cy="484293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8A97C32-2D2C-6E99-6044-B4882A5E4636}"/>
              </a:ext>
            </a:extLst>
          </p:cNvPr>
          <p:cNvPicPr>
            <a:picLocks noChangeAspect="1"/>
          </p:cNvPicPr>
          <p:nvPr/>
        </p:nvPicPr>
        <p:blipFill>
          <a:blip r:embed="rId4"/>
          <a:stretch>
            <a:fillRect/>
          </a:stretch>
        </p:blipFill>
        <p:spPr>
          <a:xfrm>
            <a:off x="3248012" y="1007533"/>
            <a:ext cx="2421467" cy="484293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2613DA12-0EBF-0BB1-7AED-DA19C148DF29}"/>
              </a:ext>
            </a:extLst>
          </p:cNvPr>
          <p:cNvPicPr>
            <a:picLocks noChangeAspect="1"/>
          </p:cNvPicPr>
          <p:nvPr/>
        </p:nvPicPr>
        <p:blipFill>
          <a:blip r:embed="rId5"/>
          <a:stretch>
            <a:fillRect/>
          </a:stretch>
        </p:blipFill>
        <p:spPr>
          <a:xfrm>
            <a:off x="55755" y="1007533"/>
            <a:ext cx="2421468" cy="4842933"/>
          </a:xfrm>
          <a:prstGeom prst="rect">
            <a:avLst/>
          </a:prstGeom>
        </p:spPr>
      </p:pic>
    </p:spTree>
    <p:extLst>
      <p:ext uri="{BB962C8B-B14F-4D97-AF65-F5344CB8AC3E}">
        <p14:creationId xmlns:p14="http://schemas.microsoft.com/office/powerpoint/2010/main" val="299730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1151906" y="368099"/>
            <a:ext cx="8668988" cy="96874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4B378C"/>
              </a:buClr>
              <a:buSzPts val="4000"/>
              <a:buFont typeface="Play"/>
              <a:buNone/>
            </a:pPr>
            <a:r>
              <a:rPr lang="en-US" dirty="0"/>
              <a:t>Deciding on the framework</a:t>
            </a:r>
            <a:endParaRPr dirty="0"/>
          </a:p>
        </p:txBody>
      </p:sp>
      <p:pic>
        <p:nvPicPr>
          <p:cNvPr id="6" name="Picture 5" descr="A blue shield with white number and a black background&#10;&#10;Description automatically generated">
            <a:extLst>
              <a:ext uri="{FF2B5EF4-FFF2-40B4-BE49-F238E27FC236}">
                <a16:creationId xmlns:a16="http://schemas.microsoft.com/office/drawing/2014/main" id="{764078C4-BE8C-9BC7-F40F-ABDE080EDC8E}"/>
              </a:ext>
            </a:extLst>
          </p:cNvPr>
          <p:cNvPicPr>
            <a:picLocks noChangeAspect="1"/>
          </p:cNvPicPr>
          <p:nvPr/>
        </p:nvPicPr>
        <p:blipFill>
          <a:blip r:embed="rId3"/>
          <a:stretch>
            <a:fillRect/>
          </a:stretch>
        </p:blipFill>
        <p:spPr>
          <a:xfrm>
            <a:off x="1307700" y="4273846"/>
            <a:ext cx="2374900" cy="2374900"/>
          </a:xfrm>
          <a:prstGeom prst="rect">
            <a:avLst/>
          </a:prstGeom>
        </p:spPr>
      </p:pic>
      <p:pic>
        <p:nvPicPr>
          <p:cNvPr id="10" name="Picture 9" descr="A yellow rectangular sign with black letters&#10;&#10;Description automatically generated">
            <a:extLst>
              <a:ext uri="{FF2B5EF4-FFF2-40B4-BE49-F238E27FC236}">
                <a16:creationId xmlns:a16="http://schemas.microsoft.com/office/drawing/2014/main" id="{A7B88D61-EF22-9587-CCA1-8F391114F201}"/>
              </a:ext>
            </a:extLst>
          </p:cNvPr>
          <p:cNvPicPr>
            <a:picLocks noChangeAspect="1"/>
          </p:cNvPicPr>
          <p:nvPr/>
        </p:nvPicPr>
        <p:blipFill>
          <a:blip r:embed="rId4"/>
          <a:stretch>
            <a:fillRect/>
          </a:stretch>
        </p:blipFill>
        <p:spPr>
          <a:xfrm>
            <a:off x="275814" y="1586144"/>
            <a:ext cx="2374900" cy="2374900"/>
          </a:xfrm>
          <a:prstGeom prst="rect">
            <a:avLst/>
          </a:prstGeom>
        </p:spPr>
      </p:pic>
      <p:pic>
        <p:nvPicPr>
          <p:cNvPr id="12" name="Picture 11" descr="A blue atom symbol with a black background&#10;&#10;Description automatically generated">
            <a:extLst>
              <a:ext uri="{FF2B5EF4-FFF2-40B4-BE49-F238E27FC236}">
                <a16:creationId xmlns:a16="http://schemas.microsoft.com/office/drawing/2014/main" id="{21D93D68-81B6-907C-482F-9BFFDB300F1D}"/>
              </a:ext>
            </a:extLst>
          </p:cNvPr>
          <p:cNvPicPr>
            <a:picLocks noChangeAspect="1"/>
          </p:cNvPicPr>
          <p:nvPr/>
        </p:nvPicPr>
        <p:blipFill>
          <a:blip r:embed="rId5"/>
          <a:stretch>
            <a:fillRect/>
          </a:stretch>
        </p:blipFill>
        <p:spPr>
          <a:xfrm>
            <a:off x="3056063" y="1617894"/>
            <a:ext cx="2374900" cy="2374900"/>
          </a:xfrm>
          <a:prstGeom prst="rect">
            <a:avLst/>
          </a:prstGeom>
        </p:spPr>
      </p:pic>
      <p:pic>
        <p:nvPicPr>
          <p:cNvPr id="14" name="Picture 13" descr="A blue waves on a black background&#10;&#10;Description automatically generated">
            <a:extLst>
              <a:ext uri="{FF2B5EF4-FFF2-40B4-BE49-F238E27FC236}">
                <a16:creationId xmlns:a16="http://schemas.microsoft.com/office/drawing/2014/main" id="{0D2FB888-5F20-F303-B566-6C83FCFBD8F6}"/>
              </a:ext>
            </a:extLst>
          </p:cNvPr>
          <p:cNvPicPr>
            <a:picLocks noChangeAspect="1"/>
          </p:cNvPicPr>
          <p:nvPr/>
        </p:nvPicPr>
        <p:blipFill>
          <a:blip r:embed="rId6"/>
          <a:stretch>
            <a:fillRect/>
          </a:stretch>
        </p:blipFill>
        <p:spPr>
          <a:xfrm>
            <a:off x="7949646" y="4273846"/>
            <a:ext cx="2374900" cy="2374900"/>
          </a:xfrm>
          <a:prstGeom prst="rect">
            <a:avLst/>
          </a:prstGeom>
        </p:spPr>
      </p:pic>
      <p:pic>
        <p:nvPicPr>
          <p:cNvPr id="16" name="Picture 15" descr="A colorful triangle with lightning bolt in the middle&#10;&#10;Description automatically generated">
            <a:extLst>
              <a:ext uri="{FF2B5EF4-FFF2-40B4-BE49-F238E27FC236}">
                <a16:creationId xmlns:a16="http://schemas.microsoft.com/office/drawing/2014/main" id="{802B11E1-A6D6-6EFA-15AD-C11BBEF0724F}"/>
              </a:ext>
            </a:extLst>
          </p:cNvPr>
          <p:cNvPicPr>
            <a:picLocks noChangeAspect="1"/>
          </p:cNvPicPr>
          <p:nvPr/>
        </p:nvPicPr>
        <p:blipFill>
          <a:blip r:embed="rId7"/>
          <a:stretch>
            <a:fillRect/>
          </a:stretch>
        </p:blipFill>
        <p:spPr>
          <a:xfrm>
            <a:off x="5836313" y="1471412"/>
            <a:ext cx="2863683" cy="2863683"/>
          </a:xfrm>
          <a:prstGeom prst="rect">
            <a:avLst/>
          </a:prstGeom>
        </p:spPr>
      </p:pic>
      <p:pic>
        <p:nvPicPr>
          <p:cNvPr id="18" name="Graphic 17">
            <a:extLst>
              <a:ext uri="{FF2B5EF4-FFF2-40B4-BE49-F238E27FC236}">
                <a16:creationId xmlns:a16="http://schemas.microsoft.com/office/drawing/2014/main" id="{147CC197-1C5C-8E23-E6A5-9545D3DAD4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05346" y="1586144"/>
            <a:ext cx="2438400" cy="2438400"/>
          </a:xfrm>
          <a:prstGeom prst="rect">
            <a:avLst/>
          </a:prstGeom>
        </p:spPr>
      </p:pic>
      <p:pic>
        <p:nvPicPr>
          <p:cNvPr id="20" name="Picture 19" descr="A white letter on a purple square&#10;&#10;Description automatically generated">
            <a:extLst>
              <a:ext uri="{FF2B5EF4-FFF2-40B4-BE49-F238E27FC236}">
                <a16:creationId xmlns:a16="http://schemas.microsoft.com/office/drawing/2014/main" id="{EC612CBD-F89D-1855-BC72-B161393A9ED3}"/>
              </a:ext>
            </a:extLst>
          </p:cNvPr>
          <p:cNvPicPr>
            <a:picLocks noChangeAspect="1"/>
          </p:cNvPicPr>
          <p:nvPr/>
        </p:nvPicPr>
        <p:blipFill>
          <a:blip r:embed="rId10"/>
          <a:stretch>
            <a:fillRect/>
          </a:stretch>
        </p:blipFill>
        <p:spPr>
          <a:xfrm>
            <a:off x="4628673" y="4335095"/>
            <a:ext cx="2374900" cy="2374900"/>
          </a:xfrm>
          <a:prstGeom prst="rect">
            <a:avLst/>
          </a:prstGeom>
        </p:spPr>
      </p:pic>
    </p:spTree>
    <p:extLst>
      <p:ext uri="{BB962C8B-B14F-4D97-AF65-F5344CB8AC3E}">
        <p14:creationId xmlns:p14="http://schemas.microsoft.com/office/powerpoint/2010/main" val="3548031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20"/>
          <p:cNvSpPr txBox="1">
            <a:spLocks noGrp="1"/>
          </p:cNvSpPr>
          <p:nvPr>
            <p:ph type="body" idx="1"/>
          </p:nvPr>
        </p:nvSpPr>
        <p:spPr>
          <a:xfrm>
            <a:off x="199901" y="577228"/>
            <a:ext cx="11792197" cy="5703543"/>
          </a:xfrm>
          <a:prstGeom prst="rect">
            <a:avLst/>
          </a:prstGeom>
          <a:noFill/>
          <a:ln>
            <a:noFill/>
          </a:ln>
        </p:spPr>
        <p:txBody>
          <a:bodyPr spcFirstLastPara="1" wrap="square" lIns="91425" tIns="45700" rIns="91425" bIns="45700" anchor="t" anchorCtr="0">
            <a:normAutofit lnSpcReduction="10000"/>
          </a:bodyPr>
          <a:lstStyle/>
          <a:p>
            <a:r>
              <a:rPr lang="en-US" sz="3200" b="1" dirty="0"/>
              <a:t>React </a:t>
            </a:r>
            <a:r>
              <a:rPr lang="en-US" dirty="0"/>
              <a:t>– Simple tool from Facebook – zero configuration, no need to mess around with build tools and has live loading. Perfect for beginners. </a:t>
            </a:r>
          </a:p>
          <a:p>
            <a:r>
              <a:rPr lang="en-US" dirty="0"/>
              <a:t>But no support for server-side rendering so not the best for future-proofing for SEO. Also, zero config means it hard to reconfigure in the future. </a:t>
            </a:r>
          </a:p>
          <a:p>
            <a:endParaRPr lang="en-US" dirty="0"/>
          </a:p>
          <a:p>
            <a:r>
              <a:rPr lang="en-US" sz="3200" b="1" dirty="0"/>
              <a:t>Next JS </a:t>
            </a:r>
            <a:r>
              <a:rPr lang="en-US" dirty="0"/>
              <a:t>– One of the most popular tools. Allows for server side rendering perfect for SEO and web-crawlers in the future. Can also host on Vercel.</a:t>
            </a:r>
          </a:p>
          <a:p>
            <a:r>
              <a:rPr lang="en-US" dirty="0"/>
              <a:t>Better than react but a steeper learning curve than react. Syntax is a bit different. </a:t>
            </a:r>
          </a:p>
          <a:p>
            <a:endParaRPr lang="en-US" dirty="0"/>
          </a:p>
          <a:p>
            <a:r>
              <a:rPr lang="en-US" sz="3200" b="1" dirty="0"/>
              <a:t>Vite</a:t>
            </a:r>
            <a:r>
              <a:rPr lang="en-US" dirty="0"/>
              <a:t> – Build tool and development server to allow for faster dev and build times. Flexible configurations so better than create react app but not as flexible as an application being built completely from scratch.  </a:t>
            </a:r>
          </a:p>
        </p:txBody>
      </p:sp>
    </p:spTree>
    <p:extLst>
      <p:ext uri="{BB962C8B-B14F-4D97-AF65-F5344CB8AC3E}">
        <p14:creationId xmlns:p14="http://schemas.microsoft.com/office/powerpoint/2010/main" val="1726143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20"/>
          <p:cNvSpPr txBox="1">
            <a:spLocks noGrp="1"/>
          </p:cNvSpPr>
          <p:nvPr>
            <p:ph type="body" idx="1"/>
          </p:nvPr>
        </p:nvSpPr>
        <p:spPr>
          <a:xfrm>
            <a:off x="199901" y="577229"/>
            <a:ext cx="11792197" cy="1080122"/>
          </a:xfrm>
          <a:prstGeom prst="rect">
            <a:avLst/>
          </a:prstGeom>
          <a:noFill/>
          <a:ln>
            <a:noFill/>
          </a:ln>
        </p:spPr>
        <p:txBody>
          <a:bodyPr spcFirstLastPara="1" wrap="square" lIns="91425" tIns="45700" rIns="91425" bIns="45700" anchor="t" anchorCtr="0">
            <a:normAutofit/>
          </a:bodyPr>
          <a:lstStyle/>
          <a:p>
            <a:pPr marL="50800" indent="0" algn="ctr">
              <a:buNone/>
            </a:pPr>
            <a:r>
              <a:rPr lang="en-US" dirty="0"/>
              <a:t>Bootstrap is used for creating responsive web and mobile applications whereas Tailwind CSS is used to create </a:t>
            </a:r>
            <a:r>
              <a:rPr lang="en-US" dirty="0" err="1"/>
              <a:t>customised</a:t>
            </a:r>
            <a:r>
              <a:rPr lang="en-US" dirty="0"/>
              <a:t> user interfaces.</a:t>
            </a:r>
          </a:p>
        </p:txBody>
      </p:sp>
      <p:graphicFrame>
        <p:nvGraphicFramePr>
          <p:cNvPr id="2" name="Table 1">
            <a:extLst>
              <a:ext uri="{FF2B5EF4-FFF2-40B4-BE49-F238E27FC236}">
                <a16:creationId xmlns:a16="http://schemas.microsoft.com/office/drawing/2014/main" id="{31689735-E279-48E0-750C-E4DED1D62C66}"/>
              </a:ext>
            </a:extLst>
          </p:cNvPr>
          <p:cNvGraphicFramePr>
            <a:graphicFrameLocks noGrp="1"/>
          </p:cNvGraphicFramePr>
          <p:nvPr>
            <p:extLst>
              <p:ext uri="{D42A27DB-BD31-4B8C-83A1-F6EECF244321}">
                <p14:modId xmlns:p14="http://schemas.microsoft.com/office/powerpoint/2010/main" val="4064589840"/>
              </p:ext>
            </p:extLst>
          </p:nvPr>
        </p:nvGraphicFramePr>
        <p:xfrm>
          <a:off x="1402555" y="1917805"/>
          <a:ext cx="9386888" cy="4362965"/>
        </p:xfrm>
        <a:graphic>
          <a:graphicData uri="http://schemas.openxmlformats.org/drawingml/2006/table">
            <a:tbl>
              <a:tblPr/>
              <a:tblGrid>
                <a:gridCol w="4693444">
                  <a:extLst>
                    <a:ext uri="{9D8B030D-6E8A-4147-A177-3AD203B41FA5}">
                      <a16:colId xmlns:a16="http://schemas.microsoft.com/office/drawing/2014/main" val="959537763"/>
                    </a:ext>
                  </a:extLst>
                </a:gridCol>
                <a:gridCol w="4693444">
                  <a:extLst>
                    <a:ext uri="{9D8B030D-6E8A-4147-A177-3AD203B41FA5}">
                      <a16:colId xmlns:a16="http://schemas.microsoft.com/office/drawing/2014/main" val="3770857638"/>
                    </a:ext>
                  </a:extLst>
                </a:gridCol>
              </a:tblGrid>
              <a:tr h="273847">
                <a:tc>
                  <a:txBody>
                    <a:bodyPr/>
                    <a:lstStyle/>
                    <a:p>
                      <a:pPr algn="ctr" fontAlgn="t"/>
                      <a:r>
                        <a:rPr lang="en-GB" sz="1100" b="1" dirty="0">
                          <a:effectLst/>
                          <a:latin typeface="inherit"/>
                        </a:rPr>
                        <a:t>Bootstrap</a:t>
                      </a:r>
                    </a:p>
                  </a:txBody>
                  <a:tcPr marL="44952" marR="44952" marT="44952" marB="44952">
                    <a:lnL>
                      <a:noFill/>
                    </a:lnL>
                    <a:lnR>
                      <a:noFill/>
                    </a:lnR>
                    <a:lnT>
                      <a:noFill/>
                    </a:lnT>
                    <a:lnB>
                      <a:noFill/>
                    </a:lnB>
                    <a:solidFill>
                      <a:schemeClr val="accent6"/>
                    </a:solidFill>
                  </a:tcPr>
                </a:tc>
                <a:tc>
                  <a:txBody>
                    <a:bodyPr/>
                    <a:lstStyle/>
                    <a:p>
                      <a:pPr algn="ctr" fontAlgn="t"/>
                      <a:r>
                        <a:rPr lang="en-GB" sz="1100" b="1" dirty="0">
                          <a:effectLst/>
                          <a:latin typeface="inherit"/>
                        </a:rPr>
                        <a:t>Tailwind CSS</a:t>
                      </a:r>
                    </a:p>
                  </a:txBody>
                  <a:tcPr marL="44952" marR="44952" marT="44952" marB="44952">
                    <a:lnL>
                      <a:noFill/>
                    </a:lnL>
                    <a:lnR>
                      <a:noFill/>
                    </a:lnR>
                    <a:lnT>
                      <a:noFill/>
                    </a:lnT>
                    <a:lnB>
                      <a:noFill/>
                    </a:lnB>
                    <a:solidFill>
                      <a:schemeClr val="accent6"/>
                    </a:solidFill>
                  </a:tcPr>
                </a:tc>
                <a:extLst>
                  <a:ext uri="{0D108BD9-81ED-4DB2-BD59-A6C34878D82A}">
                    <a16:rowId xmlns:a16="http://schemas.microsoft.com/office/drawing/2014/main" val="4125417222"/>
                  </a:ext>
                </a:extLst>
              </a:tr>
              <a:tr h="679758">
                <a:tc>
                  <a:txBody>
                    <a:bodyPr/>
                    <a:lstStyle/>
                    <a:p>
                      <a:pPr algn="l" fontAlgn="t"/>
                      <a:r>
                        <a:rPr lang="en-GB" sz="1100" b="1" dirty="0">
                          <a:effectLst/>
                          <a:latin typeface="inherit"/>
                        </a:rPr>
                        <a:t>It is one of the most popular HTML, CSS &amp; JS framework used for creating responsive mobile first applications.</a:t>
                      </a:r>
                    </a:p>
                  </a:txBody>
                  <a:tcPr marL="44952" marR="44952" marT="44952" marB="44952">
                    <a:lnL>
                      <a:noFill/>
                    </a:lnL>
                    <a:lnR>
                      <a:noFill/>
                    </a:lnR>
                    <a:lnT>
                      <a:noFill/>
                    </a:lnT>
                    <a:lnB>
                      <a:noFill/>
                    </a:lnB>
                  </a:tcPr>
                </a:tc>
                <a:tc>
                  <a:txBody>
                    <a:bodyPr/>
                    <a:lstStyle/>
                    <a:p>
                      <a:pPr algn="l" fontAlgn="t"/>
                      <a:r>
                        <a:rPr lang="en-GB" sz="1100" b="1" dirty="0">
                          <a:effectLst/>
                          <a:latin typeface="inherit"/>
                        </a:rPr>
                        <a:t>It is most popular CSS framework used for creating customized user interfaces.</a:t>
                      </a:r>
                    </a:p>
                  </a:txBody>
                  <a:tcPr marL="44952" marR="44952" marT="44952" marB="44952">
                    <a:lnL>
                      <a:noFill/>
                    </a:lnL>
                    <a:lnR>
                      <a:noFill/>
                    </a:lnR>
                    <a:lnT>
                      <a:noFill/>
                    </a:lnT>
                    <a:lnB>
                      <a:noFill/>
                    </a:lnB>
                  </a:tcPr>
                </a:tc>
                <a:extLst>
                  <a:ext uri="{0D108BD9-81ED-4DB2-BD59-A6C34878D82A}">
                    <a16:rowId xmlns:a16="http://schemas.microsoft.com/office/drawing/2014/main" val="3773948676"/>
                  </a:ext>
                </a:extLst>
              </a:tr>
              <a:tr h="439737">
                <a:tc>
                  <a:txBody>
                    <a:bodyPr/>
                    <a:lstStyle/>
                    <a:p>
                      <a:pPr algn="l" fontAlgn="t"/>
                      <a:r>
                        <a:rPr lang="en-GB" sz="1100" b="1" dirty="0">
                          <a:effectLst/>
                          <a:latin typeface="inherit"/>
                        </a:rPr>
                        <a:t>It offers ready-made themes and templates.</a:t>
                      </a:r>
                    </a:p>
                  </a:txBody>
                  <a:tcPr marL="44952" marR="44952" marT="44952" marB="44952">
                    <a:lnL>
                      <a:noFill/>
                    </a:lnL>
                    <a:lnR>
                      <a:noFill/>
                    </a:lnR>
                    <a:lnT>
                      <a:noFill/>
                    </a:lnT>
                    <a:lnB>
                      <a:noFill/>
                    </a:lnB>
                  </a:tcPr>
                </a:tc>
                <a:tc>
                  <a:txBody>
                    <a:bodyPr/>
                    <a:lstStyle/>
                    <a:p>
                      <a:pPr algn="l" fontAlgn="t"/>
                      <a:r>
                        <a:rPr lang="en-GB" sz="1100" b="1" dirty="0">
                          <a:effectLst/>
                          <a:latin typeface="inherit"/>
                        </a:rPr>
                        <a:t>It offers unique utility-first classes.</a:t>
                      </a:r>
                    </a:p>
                  </a:txBody>
                  <a:tcPr marL="44952" marR="44952" marT="44952" marB="44952">
                    <a:lnL>
                      <a:noFill/>
                    </a:lnL>
                    <a:lnR>
                      <a:noFill/>
                    </a:lnR>
                    <a:lnT>
                      <a:noFill/>
                    </a:lnT>
                    <a:lnB>
                      <a:noFill/>
                    </a:lnB>
                  </a:tcPr>
                </a:tc>
                <a:extLst>
                  <a:ext uri="{0D108BD9-81ED-4DB2-BD59-A6C34878D82A}">
                    <a16:rowId xmlns:a16="http://schemas.microsoft.com/office/drawing/2014/main" val="3219477800"/>
                  </a:ext>
                </a:extLst>
              </a:tr>
              <a:tr h="955949">
                <a:tc>
                  <a:txBody>
                    <a:bodyPr/>
                    <a:lstStyle/>
                    <a:p>
                      <a:pPr algn="l" fontAlgn="t"/>
                      <a:r>
                        <a:rPr lang="en-GB" sz="1100" b="1" dirty="0">
                          <a:effectLst/>
                          <a:latin typeface="inherit"/>
                        </a:rPr>
                        <a:t>Applications created using Bootstrap are generally identical because it already has in-built templates for websites.</a:t>
                      </a:r>
                    </a:p>
                  </a:txBody>
                  <a:tcPr marL="44952" marR="44952" marT="44952" marB="44952">
                    <a:lnL>
                      <a:noFill/>
                    </a:lnL>
                    <a:lnR>
                      <a:noFill/>
                    </a:lnR>
                    <a:lnT>
                      <a:noFill/>
                    </a:lnT>
                    <a:lnB>
                      <a:noFill/>
                    </a:lnB>
                  </a:tcPr>
                </a:tc>
                <a:tc>
                  <a:txBody>
                    <a:bodyPr/>
                    <a:lstStyle/>
                    <a:p>
                      <a:pPr algn="l" fontAlgn="t"/>
                      <a:r>
                        <a:rPr lang="en-GB" sz="1100" b="1" dirty="0">
                          <a:effectLst/>
                          <a:latin typeface="inherit"/>
                        </a:rPr>
                        <a:t>Application and websites created using Tailwind CSS are unique and flexible.</a:t>
                      </a:r>
                    </a:p>
                  </a:txBody>
                  <a:tcPr marL="44952" marR="44952" marT="44952" marB="44952">
                    <a:lnL>
                      <a:noFill/>
                    </a:lnL>
                    <a:lnR>
                      <a:noFill/>
                    </a:lnR>
                    <a:lnT>
                      <a:noFill/>
                    </a:lnT>
                    <a:lnB>
                      <a:noFill/>
                    </a:lnB>
                  </a:tcPr>
                </a:tc>
                <a:extLst>
                  <a:ext uri="{0D108BD9-81ED-4DB2-BD59-A6C34878D82A}">
                    <a16:rowId xmlns:a16="http://schemas.microsoft.com/office/drawing/2014/main" val="1039537902"/>
                  </a:ext>
                </a:extLst>
              </a:tr>
              <a:tr h="955949">
                <a:tc>
                  <a:txBody>
                    <a:bodyPr/>
                    <a:lstStyle/>
                    <a:p>
                      <a:pPr algn="l" fontAlgn="t"/>
                      <a:r>
                        <a:rPr lang="en-GB" sz="1100" b="1" dirty="0">
                          <a:effectLst/>
                          <a:latin typeface="inherit"/>
                        </a:rPr>
                        <a:t>Bootstrap is a much older framework known for its responsiveness and efficiency. It saves a lot of time of the developers.</a:t>
                      </a:r>
                    </a:p>
                  </a:txBody>
                  <a:tcPr marL="44952" marR="44952" marT="44952" marB="44952">
                    <a:lnL>
                      <a:noFill/>
                    </a:lnL>
                    <a:lnR>
                      <a:noFill/>
                    </a:lnR>
                    <a:lnT>
                      <a:noFill/>
                    </a:lnT>
                    <a:lnB>
                      <a:noFill/>
                    </a:lnB>
                  </a:tcPr>
                </a:tc>
                <a:tc>
                  <a:txBody>
                    <a:bodyPr/>
                    <a:lstStyle/>
                    <a:p>
                      <a:pPr algn="l" fontAlgn="t"/>
                      <a:r>
                        <a:rPr lang="en-GB" sz="1100" b="1" dirty="0">
                          <a:effectLst/>
                          <a:latin typeface="inherit"/>
                        </a:rPr>
                        <a:t>Tailwind CSS is a newer framework which is still improving and growing.</a:t>
                      </a:r>
                    </a:p>
                  </a:txBody>
                  <a:tcPr marL="44952" marR="44952" marT="44952" marB="44952">
                    <a:lnL>
                      <a:noFill/>
                    </a:lnL>
                    <a:lnR>
                      <a:noFill/>
                    </a:lnR>
                    <a:lnT>
                      <a:noFill/>
                    </a:lnT>
                    <a:lnB>
                      <a:noFill/>
                    </a:lnB>
                  </a:tcPr>
                </a:tc>
                <a:extLst>
                  <a:ext uri="{0D108BD9-81ED-4DB2-BD59-A6C34878D82A}">
                    <a16:rowId xmlns:a16="http://schemas.microsoft.com/office/drawing/2014/main" val="1276934039"/>
                  </a:ext>
                </a:extLst>
              </a:tr>
              <a:tr h="273847">
                <a:tc>
                  <a:txBody>
                    <a:bodyPr/>
                    <a:lstStyle/>
                    <a:p>
                      <a:pPr algn="l" fontAlgn="t"/>
                      <a:r>
                        <a:rPr lang="en-GB" sz="1100" b="1" dirty="0">
                          <a:effectLst/>
                          <a:latin typeface="inherit"/>
                        </a:rPr>
                        <a:t>It requires large file size</a:t>
                      </a:r>
                    </a:p>
                  </a:txBody>
                  <a:tcPr marL="44952" marR="44952" marT="44952" marB="44952">
                    <a:lnL>
                      <a:noFill/>
                    </a:lnL>
                    <a:lnR>
                      <a:noFill/>
                    </a:lnR>
                    <a:lnT>
                      <a:noFill/>
                    </a:lnT>
                    <a:lnB>
                      <a:noFill/>
                    </a:lnB>
                  </a:tcPr>
                </a:tc>
                <a:tc>
                  <a:txBody>
                    <a:bodyPr/>
                    <a:lstStyle/>
                    <a:p>
                      <a:pPr algn="l" fontAlgn="t"/>
                      <a:r>
                        <a:rPr lang="en-GB" sz="1100" b="1" dirty="0">
                          <a:effectLst/>
                          <a:latin typeface="inherit"/>
                        </a:rPr>
                        <a:t>It requires small file size</a:t>
                      </a:r>
                    </a:p>
                  </a:txBody>
                  <a:tcPr marL="44952" marR="44952" marT="44952" marB="44952">
                    <a:lnL>
                      <a:noFill/>
                    </a:lnL>
                    <a:lnR>
                      <a:noFill/>
                    </a:lnR>
                    <a:lnT>
                      <a:noFill/>
                    </a:lnT>
                    <a:lnB>
                      <a:noFill/>
                    </a:lnB>
                  </a:tcPr>
                </a:tc>
                <a:extLst>
                  <a:ext uri="{0D108BD9-81ED-4DB2-BD59-A6C34878D82A}">
                    <a16:rowId xmlns:a16="http://schemas.microsoft.com/office/drawing/2014/main" val="1420435899"/>
                  </a:ext>
                </a:extLst>
              </a:tr>
              <a:tr h="783878">
                <a:tc>
                  <a:txBody>
                    <a:bodyPr/>
                    <a:lstStyle/>
                    <a:p>
                      <a:pPr algn="l" fontAlgn="t"/>
                      <a:r>
                        <a:rPr lang="en-GB" sz="1100" b="1" dirty="0">
                          <a:effectLst/>
                          <a:latin typeface="inherit"/>
                        </a:rPr>
                        <a:t>Famous companies using Bootstrap are Twitter, LinkedIn, Spotify, StackShare.</a:t>
                      </a:r>
                    </a:p>
                  </a:txBody>
                  <a:tcPr marL="44952" marR="44952" marT="44952" marB="44952">
                    <a:lnL>
                      <a:noFill/>
                    </a:lnL>
                    <a:lnR>
                      <a:noFill/>
                    </a:lnR>
                    <a:lnT>
                      <a:noFill/>
                    </a:lnT>
                    <a:lnB>
                      <a:noFill/>
                    </a:lnB>
                  </a:tcPr>
                </a:tc>
                <a:tc>
                  <a:txBody>
                    <a:bodyPr/>
                    <a:lstStyle/>
                    <a:p>
                      <a:pPr algn="l" fontAlgn="t"/>
                      <a:r>
                        <a:rPr lang="en-GB" sz="1100" b="1" dirty="0">
                          <a:effectLst/>
                          <a:latin typeface="inherit"/>
                        </a:rPr>
                        <a:t>Famous companies using Tailwind CSS are MAKE IT, Superchat, Hashnode, Livestorm.</a:t>
                      </a:r>
                    </a:p>
                  </a:txBody>
                  <a:tcPr marL="44952" marR="44952" marT="44952" marB="44952">
                    <a:lnL>
                      <a:noFill/>
                    </a:lnL>
                    <a:lnR>
                      <a:noFill/>
                    </a:lnR>
                    <a:lnT>
                      <a:noFill/>
                    </a:lnT>
                    <a:lnB>
                      <a:noFill/>
                    </a:lnB>
                  </a:tcPr>
                </a:tc>
                <a:extLst>
                  <a:ext uri="{0D108BD9-81ED-4DB2-BD59-A6C34878D82A}">
                    <a16:rowId xmlns:a16="http://schemas.microsoft.com/office/drawing/2014/main" val="1173574728"/>
                  </a:ext>
                </a:extLst>
              </a:tr>
            </a:tbl>
          </a:graphicData>
        </a:graphic>
      </p:graphicFrame>
    </p:spTree>
    <p:extLst>
      <p:ext uri="{BB962C8B-B14F-4D97-AF65-F5344CB8AC3E}">
        <p14:creationId xmlns:p14="http://schemas.microsoft.com/office/powerpoint/2010/main" val="1813912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3284</TotalTime>
  <Words>871</Words>
  <Application>Microsoft Macintosh PowerPoint</Application>
  <PresentationFormat>Widescreen</PresentationFormat>
  <Paragraphs>92</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inherit</vt:lpstr>
      <vt:lpstr>Play</vt:lpstr>
      <vt:lpstr>source-serif-pro</vt:lpstr>
      <vt:lpstr>Office Theme</vt:lpstr>
      <vt:lpstr>PORTFOLIO WEBSITE – FINAL PROJECT</vt:lpstr>
      <vt:lpstr>SETTING THE GOALS</vt:lpstr>
      <vt:lpstr>PowerPoint Presentation</vt:lpstr>
      <vt:lpstr>Figma – Take a look…</vt:lpstr>
      <vt:lpstr>PowerPoint Presentation</vt:lpstr>
      <vt:lpstr>PowerPoint Presentation</vt:lpstr>
      <vt:lpstr>Deciding on the framework</vt:lpstr>
      <vt:lpstr>PowerPoint Presentation</vt:lpstr>
      <vt:lpstr>PowerPoint Presentation</vt:lpstr>
      <vt:lpstr>The Build..</vt:lpstr>
      <vt:lpstr>The Challenges..</vt:lpstr>
      <vt:lpstr>The Learning..</vt:lpstr>
      <vt:lpstr>What's Next…</vt:lpstr>
      <vt:lpstr>Resources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Omar Aziz</dc:creator>
  <cp:lastModifiedBy>Omar Aziz</cp:lastModifiedBy>
  <cp:revision>6</cp:revision>
  <dcterms:created xsi:type="dcterms:W3CDTF">2023-12-16T10:41:40Z</dcterms:created>
  <dcterms:modified xsi:type="dcterms:W3CDTF">2023-12-18T17:40:16Z</dcterms:modified>
</cp:coreProperties>
</file>